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2" r:id="rId1"/>
  </p:sldMasterIdLst>
  <p:notesMasterIdLst>
    <p:notesMasterId r:id="rId46"/>
  </p:notesMasterIdLst>
  <p:handoutMasterIdLst>
    <p:handoutMasterId r:id="rId47"/>
  </p:handoutMasterIdLst>
  <p:sldIdLst>
    <p:sldId id="1501" r:id="rId2"/>
    <p:sldId id="1511" r:id="rId3"/>
    <p:sldId id="1515" r:id="rId4"/>
    <p:sldId id="1503" r:id="rId5"/>
    <p:sldId id="1502" r:id="rId6"/>
    <p:sldId id="1402" r:id="rId7"/>
    <p:sldId id="1444" r:id="rId8"/>
    <p:sldId id="1316" r:id="rId9"/>
    <p:sldId id="1423" r:id="rId10"/>
    <p:sldId id="1424" r:id="rId11"/>
    <p:sldId id="1326" r:id="rId12"/>
    <p:sldId id="1382" r:id="rId13"/>
    <p:sldId id="1383" r:id="rId14"/>
    <p:sldId id="1384" r:id="rId15"/>
    <p:sldId id="1443" r:id="rId16"/>
    <p:sldId id="1493" r:id="rId17"/>
    <p:sldId id="1496" r:id="rId18"/>
    <p:sldId id="1497" r:id="rId19"/>
    <p:sldId id="1498" r:id="rId20"/>
    <p:sldId id="1499" r:id="rId21"/>
    <p:sldId id="1386" r:id="rId22"/>
    <p:sldId id="1478" r:id="rId23"/>
    <p:sldId id="1477" r:id="rId24"/>
    <p:sldId id="1513" r:id="rId25"/>
    <p:sldId id="1413" r:id="rId26"/>
    <p:sldId id="1437" r:id="rId27"/>
    <p:sldId id="1389" r:id="rId28"/>
    <p:sldId id="1458" r:id="rId29"/>
    <p:sldId id="1462" r:id="rId30"/>
    <p:sldId id="1474" r:id="rId31"/>
    <p:sldId id="1512" r:id="rId32"/>
    <p:sldId id="1514" r:id="rId33"/>
    <p:sldId id="1507" r:id="rId34"/>
    <p:sldId id="1508" r:id="rId35"/>
    <p:sldId id="1509" r:id="rId36"/>
    <p:sldId id="1510" r:id="rId37"/>
    <p:sldId id="1482" r:id="rId38"/>
    <p:sldId id="1483" r:id="rId39"/>
    <p:sldId id="1484" r:id="rId40"/>
    <p:sldId id="1500" r:id="rId41"/>
    <p:sldId id="1485" r:id="rId42"/>
    <p:sldId id="1487" r:id="rId43"/>
    <p:sldId id="1329" r:id="rId44"/>
    <p:sldId id="1448" r:id="rId45"/>
  </p:sldIdLst>
  <p:sldSz cx="9144000" cy="6858000" type="screen4x3"/>
  <p:notesSz cx="7023100" cy="93091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10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10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10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1000" kern="1200">
        <a:solidFill>
          <a:schemeClr val="tx1"/>
        </a:solidFill>
        <a:latin typeface="Times New Roman" pitchFamily="18" charset="0"/>
        <a:ea typeface="+mn-ea"/>
        <a:cs typeface="Arial" pitchFamily="34" charset="0"/>
      </a:defRPr>
    </a:lvl5pPr>
    <a:lvl6pPr marL="2286000" algn="l" defTabSz="914400" rtl="0" eaLnBrk="1" latinLnBrk="0" hangingPunct="1">
      <a:defRPr sz="1000" kern="1200">
        <a:solidFill>
          <a:schemeClr val="tx1"/>
        </a:solidFill>
        <a:latin typeface="Times New Roman" pitchFamily="18" charset="0"/>
        <a:ea typeface="+mn-ea"/>
        <a:cs typeface="Arial" pitchFamily="34" charset="0"/>
      </a:defRPr>
    </a:lvl6pPr>
    <a:lvl7pPr marL="2743200" algn="l" defTabSz="914400" rtl="0" eaLnBrk="1" latinLnBrk="0" hangingPunct="1">
      <a:defRPr sz="1000" kern="1200">
        <a:solidFill>
          <a:schemeClr val="tx1"/>
        </a:solidFill>
        <a:latin typeface="Times New Roman" pitchFamily="18" charset="0"/>
        <a:ea typeface="+mn-ea"/>
        <a:cs typeface="Arial" pitchFamily="34" charset="0"/>
      </a:defRPr>
    </a:lvl7pPr>
    <a:lvl8pPr marL="3200400" algn="l" defTabSz="914400" rtl="0" eaLnBrk="1" latinLnBrk="0" hangingPunct="1">
      <a:defRPr sz="1000" kern="1200">
        <a:solidFill>
          <a:schemeClr val="tx1"/>
        </a:solidFill>
        <a:latin typeface="Times New Roman" pitchFamily="18" charset="0"/>
        <a:ea typeface="+mn-ea"/>
        <a:cs typeface="Arial" pitchFamily="34" charset="0"/>
      </a:defRPr>
    </a:lvl8pPr>
    <a:lvl9pPr marL="3657600" algn="l" defTabSz="914400" rtl="0" eaLnBrk="1" latinLnBrk="0" hangingPunct="1">
      <a:defRPr sz="10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D5DDED"/>
    <a:srgbClr val="D2DBEC"/>
    <a:srgbClr val="EDF0F7"/>
    <a:srgbClr val="080808"/>
    <a:srgbClr val="99CCFF"/>
    <a:srgbClr val="008000"/>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2" autoAdjust="0"/>
    <p:restoredTop sz="74725" autoAdjust="0"/>
  </p:normalViewPr>
  <p:slideViewPr>
    <p:cSldViewPr snapToGrid="0">
      <p:cViewPr>
        <p:scale>
          <a:sx n="64" d="100"/>
          <a:sy n="64" d="100"/>
        </p:scale>
        <p:origin x="-1554" y="-180"/>
      </p:cViewPr>
      <p:guideLst>
        <p:guide orient="horz" pos="2160"/>
        <p:guide pos="2880"/>
      </p:guideLst>
    </p:cSldViewPr>
  </p:slideViewPr>
  <p:outlineViewPr>
    <p:cViewPr>
      <p:scale>
        <a:sx n="33" d="100"/>
        <a:sy n="33" d="100"/>
      </p:scale>
      <p:origin x="0" y="38916"/>
    </p:cViewPr>
  </p:outlineViewPr>
  <p:notesTextViewPr>
    <p:cViewPr>
      <p:scale>
        <a:sx n="80" d="100"/>
        <a:sy n="80" d="100"/>
      </p:scale>
      <p:origin x="0" y="0"/>
    </p:cViewPr>
  </p:notesTextViewPr>
  <p:sorterViewPr>
    <p:cViewPr>
      <p:scale>
        <a:sx n="92" d="100"/>
        <a:sy n="92" d="100"/>
      </p:scale>
      <p:origin x="0" y="5748"/>
    </p:cViewPr>
  </p:sorterViewPr>
  <p:notesViewPr>
    <p:cSldViewPr snapToGrid="0">
      <p:cViewPr>
        <p:scale>
          <a:sx n="40" d="100"/>
          <a:sy n="40" d="100"/>
        </p:scale>
        <p:origin x="-2166" y="-64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 y="2"/>
            <a:ext cx="3046881" cy="466417"/>
          </a:xfrm>
          <a:prstGeom prst="rect">
            <a:avLst/>
          </a:prstGeom>
          <a:noFill/>
          <a:ln w="9525">
            <a:noFill/>
            <a:miter lim="800000"/>
            <a:headEnd/>
            <a:tailEnd/>
          </a:ln>
          <a:effectLst/>
        </p:spPr>
        <p:txBody>
          <a:bodyPr vert="horz" wrap="square" lIns="93598" tIns="46799" rIns="93598" bIns="46799" numCol="1" anchor="t" anchorCtr="0" compatLnSpc="1">
            <a:prstTxWarp prst="textNoShape">
              <a:avLst/>
            </a:prstTxWarp>
          </a:bodyPr>
          <a:lstStyle>
            <a:lvl1pPr algn="l" defTabSz="929344">
              <a:defRPr sz="1200">
                <a:cs typeface="+mn-cs"/>
              </a:defRPr>
            </a:lvl1pPr>
          </a:lstStyle>
          <a:p>
            <a:pPr>
              <a:defRPr/>
            </a:pPr>
            <a:endParaRPr lang="en-US"/>
          </a:p>
        </p:txBody>
      </p:sp>
      <p:sp>
        <p:nvSpPr>
          <p:cNvPr id="4099" name="Rectangle 3"/>
          <p:cNvSpPr>
            <a:spLocks noGrp="1" noChangeArrowheads="1"/>
          </p:cNvSpPr>
          <p:nvPr>
            <p:ph type="dt" sz="quarter" idx="1"/>
          </p:nvPr>
        </p:nvSpPr>
        <p:spPr bwMode="auto">
          <a:xfrm>
            <a:off x="3976220" y="2"/>
            <a:ext cx="3046880" cy="466417"/>
          </a:xfrm>
          <a:prstGeom prst="rect">
            <a:avLst/>
          </a:prstGeom>
          <a:noFill/>
          <a:ln w="9525">
            <a:noFill/>
            <a:miter lim="800000"/>
            <a:headEnd/>
            <a:tailEnd/>
          </a:ln>
          <a:effectLst/>
        </p:spPr>
        <p:txBody>
          <a:bodyPr vert="horz" wrap="square" lIns="93598" tIns="46799" rIns="93598" bIns="46799" numCol="1" anchor="t" anchorCtr="0" compatLnSpc="1">
            <a:prstTxWarp prst="textNoShape">
              <a:avLst/>
            </a:prstTxWarp>
          </a:bodyPr>
          <a:lstStyle>
            <a:lvl1pPr algn="r" defTabSz="929344">
              <a:defRPr sz="1200">
                <a:cs typeface="+mn-cs"/>
              </a:defRPr>
            </a:lvl1pPr>
          </a:lstStyle>
          <a:p>
            <a:pPr>
              <a:defRPr/>
            </a:pPr>
            <a:endParaRPr lang="en-US"/>
          </a:p>
        </p:txBody>
      </p:sp>
      <p:sp>
        <p:nvSpPr>
          <p:cNvPr id="4100" name="Rectangle 4"/>
          <p:cNvSpPr>
            <a:spLocks noGrp="1" noChangeArrowheads="1"/>
          </p:cNvSpPr>
          <p:nvPr>
            <p:ph type="ftr" sz="quarter" idx="2"/>
          </p:nvPr>
        </p:nvSpPr>
        <p:spPr bwMode="auto">
          <a:xfrm>
            <a:off x="2" y="8842684"/>
            <a:ext cx="3046881" cy="466416"/>
          </a:xfrm>
          <a:prstGeom prst="rect">
            <a:avLst/>
          </a:prstGeom>
          <a:noFill/>
          <a:ln w="9525">
            <a:noFill/>
            <a:miter lim="800000"/>
            <a:headEnd/>
            <a:tailEnd/>
          </a:ln>
          <a:effectLst/>
        </p:spPr>
        <p:txBody>
          <a:bodyPr vert="horz" wrap="square" lIns="93598" tIns="46799" rIns="93598" bIns="46799" numCol="1" anchor="b" anchorCtr="0" compatLnSpc="1">
            <a:prstTxWarp prst="textNoShape">
              <a:avLst/>
            </a:prstTxWarp>
          </a:bodyPr>
          <a:lstStyle>
            <a:lvl1pPr algn="l" defTabSz="929344">
              <a:defRPr sz="1200">
                <a:cs typeface="+mn-cs"/>
              </a:defRPr>
            </a:lvl1pPr>
          </a:lstStyle>
          <a:p>
            <a:pPr>
              <a:defRPr/>
            </a:pPr>
            <a:endParaRPr lang="en-US"/>
          </a:p>
        </p:txBody>
      </p:sp>
      <p:sp>
        <p:nvSpPr>
          <p:cNvPr id="4101" name="Rectangle 5"/>
          <p:cNvSpPr>
            <a:spLocks noGrp="1" noChangeArrowheads="1"/>
          </p:cNvSpPr>
          <p:nvPr>
            <p:ph type="sldNum" sz="quarter" idx="3"/>
          </p:nvPr>
        </p:nvSpPr>
        <p:spPr bwMode="auto">
          <a:xfrm>
            <a:off x="3976220" y="8842684"/>
            <a:ext cx="3046880" cy="466416"/>
          </a:xfrm>
          <a:prstGeom prst="rect">
            <a:avLst/>
          </a:prstGeom>
          <a:noFill/>
          <a:ln w="9525">
            <a:noFill/>
            <a:miter lim="800000"/>
            <a:headEnd/>
            <a:tailEnd/>
          </a:ln>
          <a:effectLst/>
        </p:spPr>
        <p:txBody>
          <a:bodyPr vert="horz" wrap="square" lIns="93598" tIns="46799" rIns="93598" bIns="46799" numCol="1" anchor="b" anchorCtr="0" compatLnSpc="1">
            <a:prstTxWarp prst="textNoShape">
              <a:avLst/>
            </a:prstTxWarp>
          </a:bodyPr>
          <a:lstStyle>
            <a:lvl1pPr algn="r" defTabSz="929344">
              <a:defRPr sz="1200">
                <a:cs typeface="+mn-cs"/>
              </a:defRPr>
            </a:lvl1pPr>
          </a:lstStyle>
          <a:p>
            <a:pPr>
              <a:defRPr/>
            </a:pPr>
            <a:fld id="{A845232D-A8AB-4BAB-A5F9-ECD8CC7A96D1}" type="slidenum">
              <a:rPr lang="en-US"/>
              <a:pPr>
                <a:defRPr/>
              </a:pPr>
              <a:t>‹#›</a:t>
            </a:fld>
            <a:endParaRPr lang="en-US" dirty="0"/>
          </a:p>
        </p:txBody>
      </p:sp>
    </p:spTree>
    <p:extLst>
      <p:ext uri="{BB962C8B-B14F-4D97-AF65-F5344CB8AC3E}">
        <p14:creationId xmlns:p14="http://schemas.microsoft.com/office/powerpoint/2010/main" val="14216103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2" y="1"/>
            <a:ext cx="3046881" cy="463212"/>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lvl1pPr algn="l" defTabSz="924751">
              <a:defRPr sz="1200">
                <a:cs typeface="+mn-cs"/>
              </a:defRPr>
            </a:lvl1pPr>
          </a:lstStyle>
          <a:p>
            <a:pPr>
              <a:defRPr/>
            </a:pPr>
            <a:endParaRPr lang="en-US"/>
          </a:p>
        </p:txBody>
      </p:sp>
      <p:sp>
        <p:nvSpPr>
          <p:cNvPr id="18435" name="Rectangle 3"/>
          <p:cNvSpPr>
            <a:spLocks noGrp="1" noChangeArrowheads="1"/>
          </p:cNvSpPr>
          <p:nvPr>
            <p:ph type="dt" idx="1"/>
          </p:nvPr>
        </p:nvSpPr>
        <p:spPr bwMode="auto">
          <a:xfrm>
            <a:off x="3976220" y="1"/>
            <a:ext cx="3046880" cy="463212"/>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lvl1pPr algn="r" defTabSz="924751">
              <a:defRPr sz="1200">
                <a:cs typeface="+mn-cs"/>
              </a:defRPr>
            </a:lvl1pPr>
          </a:lstStyle>
          <a:p>
            <a:pPr>
              <a:defRPr/>
            </a:pPr>
            <a:endParaRPr lang="en-US"/>
          </a:p>
        </p:txBody>
      </p:sp>
      <p:sp>
        <p:nvSpPr>
          <p:cNvPr id="18437" name="Rectangle 5"/>
          <p:cNvSpPr>
            <a:spLocks noGrp="1" noChangeArrowheads="1"/>
          </p:cNvSpPr>
          <p:nvPr>
            <p:ph type="body" sz="quarter" idx="3"/>
          </p:nvPr>
        </p:nvSpPr>
        <p:spPr bwMode="auto">
          <a:xfrm>
            <a:off x="937380" y="4452598"/>
            <a:ext cx="5148344" cy="4143255"/>
          </a:xfrm>
          <a:prstGeom prst="rect">
            <a:avLst/>
          </a:prstGeom>
          <a:noFill/>
          <a:ln w="9525">
            <a:noFill/>
            <a:miter lim="800000"/>
            <a:headEnd/>
            <a:tailEnd/>
          </a:ln>
          <a:effectLst/>
        </p:spPr>
        <p:txBody>
          <a:bodyPr vert="horz" wrap="square" lIns="92521" tIns="46260" rIns="92521" bIns="4626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2" y="8826657"/>
            <a:ext cx="3046881" cy="461608"/>
          </a:xfrm>
          <a:prstGeom prst="rect">
            <a:avLst/>
          </a:prstGeom>
          <a:noFill/>
          <a:ln w="9525">
            <a:noFill/>
            <a:miter lim="800000"/>
            <a:headEnd/>
            <a:tailEnd/>
          </a:ln>
          <a:effectLst/>
        </p:spPr>
        <p:txBody>
          <a:bodyPr vert="horz" wrap="square" lIns="92521" tIns="46260" rIns="92521" bIns="46260" numCol="1" anchor="b" anchorCtr="0" compatLnSpc="1">
            <a:prstTxWarp prst="textNoShape">
              <a:avLst/>
            </a:prstTxWarp>
          </a:bodyPr>
          <a:lstStyle>
            <a:lvl1pPr algn="l" defTabSz="924751">
              <a:defRPr sz="1200">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76220" y="8826657"/>
            <a:ext cx="3046880" cy="461608"/>
          </a:xfrm>
          <a:prstGeom prst="rect">
            <a:avLst/>
          </a:prstGeom>
          <a:noFill/>
          <a:ln w="9525">
            <a:noFill/>
            <a:miter lim="800000"/>
            <a:headEnd/>
            <a:tailEnd/>
          </a:ln>
          <a:effectLst/>
        </p:spPr>
        <p:txBody>
          <a:bodyPr vert="horz" wrap="square" lIns="92521" tIns="46260" rIns="92521" bIns="46260" numCol="1" anchor="b" anchorCtr="0" compatLnSpc="1">
            <a:prstTxWarp prst="textNoShape">
              <a:avLst/>
            </a:prstTxWarp>
          </a:bodyPr>
          <a:lstStyle>
            <a:lvl1pPr algn="r" defTabSz="924751">
              <a:defRPr sz="1200">
                <a:cs typeface="+mn-cs"/>
              </a:defRPr>
            </a:lvl1pPr>
          </a:lstStyle>
          <a:p>
            <a:pPr>
              <a:defRPr/>
            </a:pPr>
            <a:fld id="{A710AD89-FBF4-4957-8F03-B1C8EE5E0E89}" type="slidenum">
              <a:rPr lang="en-US"/>
              <a:pPr>
                <a:defRPr/>
              </a:pPr>
              <a:t>‹#›</a:t>
            </a:fld>
            <a:endParaRPr lang="en-US" dirty="0"/>
          </a:p>
        </p:txBody>
      </p:sp>
    </p:spTree>
    <p:extLst>
      <p:ext uri="{BB962C8B-B14F-4D97-AF65-F5344CB8AC3E}">
        <p14:creationId xmlns:p14="http://schemas.microsoft.com/office/powerpoint/2010/main" val="54749017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pPr defTabSz="921248"/>
            <a:fld id="{11B00145-3B6A-4032-A1D0-87CD462FF62A}" type="slidenum">
              <a:rPr lang="en-US" smtClean="0">
                <a:cs typeface="Arial" pitchFamily="34" charset="0"/>
              </a:rPr>
              <a:pPr defTabSz="921248"/>
              <a:t>1</a:t>
            </a:fld>
            <a:endParaRPr lang="en-US" dirty="0" smtClean="0">
              <a:cs typeface="Arial" pitchFamily="34" charset="0"/>
            </a:endParaRPr>
          </a:p>
        </p:txBody>
      </p:sp>
      <p:sp>
        <p:nvSpPr>
          <p:cNvPr id="67587" name="Rectangle 2"/>
          <p:cNvSpPr>
            <a:spLocks noGrp="1" noRot="1" noChangeAspect="1" noChangeArrowheads="1" noTextEdit="1"/>
          </p:cNvSpPr>
          <p:nvPr>
            <p:ph type="sldImg"/>
          </p:nvPr>
        </p:nvSpPr>
        <p:spPr bwMode="auto">
          <a:xfrm>
            <a:off x="1163638" y="693738"/>
            <a:ext cx="4706937" cy="3529012"/>
          </a:xfrm>
          <a:prstGeom prst="rect">
            <a:avLst/>
          </a:prstGeom>
          <a:noFill/>
          <a:ln>
            <a:miter lim="800000"/>
            <a:headEnd/>
            <a:tailEnd/>
          </a:ln>
        </p:spPr>
      </p:sp>
      <p:sp>
        <p:nvSpPr>
          <p:cNvPr id="67588"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3971"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A330F4F2-C508-4F9E-8186-20A3946BBD0C}"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704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4268EDF8-D3CB-4ED6-9F6A-23E8A559A631}"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8067" name="Notes Placeholder 2"/>
          <p:cNvSpPr>
            <a:spLocks noGrp="1"/>
          </p:cNvSpPr>
          <p:nvPr>
            <p:ph type="body" idx="1"/>
          </p:nvPr>
        </p:nvSpPr>
        <p:spPr>
          <a:noFill/>
          <a:ln/>
        </p:spPr>
        <p:txBody>
          <a:bodyPr/>
          <a:lstStyle/>
          <a:p>
            <a:pPr>
              <a:buFontTx/>
              <a:buChar char="•"/>
            </a:pPr>
            <a:endParaRPr lang="en-US" dirty="0" smtClean="0"/>
          </a:p>
        </p:txBody>
      </p:sp>
      <p:sp>
        <p:nvSpPr>
          <p:cNvPr id="4" name="Slide Number Placeholder 3"/>
          <p:cNvSpPr>
            <a:spLocks noGrp="1"/>
          </p:cNvSpPr>
          <p:nvPr>
            <p:ph type="sldNum" sz="quarter" idx="5"/>
          </p:nvPr>
        </p:nvSpPr>
        <p:spPr/>
        <p:txBody>
          <a:bodyPr/>
          <a:lstStyle/>
          <a:p>
            <a:pPr>
              <a:defRPr/>
            </a:pPr>
            <a:fld id="{DA7E5174-EF0E-49AC-9208-69578FF702DD}"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710AD89-FBF4-4957-8F03-B1C8EE5E0E89}" type="slidenum">
              <a:rPr lang="en-US" smtClean="0"/>
              <a:pPr>
                <a:defRPr/>
              </a:pPr>
              <a:t>13</a:t>
            </a:fld>
            <a:endParaRPr lang="en-US" dirty="0"/>
          </a:p>
        </p:txBody>
      </p:sp>
    </p:spTree>
    <p:extLst>
      <p:ext uri="{BB962C8B-B14F-4D97-AF65-F5344CB8AC3E}">
        <p14:creationId xmlns:p14="http://schemas.microsoft.com/office/powerpoint/2010/main" val="3632915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710AD89-FBF4-4957-8F03-B1C8EE5E0E89}" type="slidenum">
              <a:rPr lang="en-US" smtClean="0"/>
              <a:pPr>
                <a:defRPr/>
              </a:pPr>
              <a:t>14</a:t>
            </a:fld>
            <a:endParaRPr lang="en-US" dirty="0"/>
          </a:p>
        </p:txBody>
      </p:sp>
    </p:spTree>
    <p:extLst>
      <p:ext uri="{BB962C8B-B14F-4D97-AF65-F5344CB8AC3E}">
        <p14:creationId xmlns:p14="http://schemas.microsoft.com/office/powerpoint/2010/main" val="1117492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9091"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AA1D0CD3-D822-444E-AAEB-1A4E71224FB4}"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0115"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B1AA5FCF-9CBF-4DE7-880F-67CA2E8AEA3B}"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1139" name="Notes Placeholder 2"/>
          <p:cNvSpPr>
            <a:spLocks noGrp="1"/>
          </p:cNvSpPr>
          <p:nvPr>
            <p:ph type="body" idx="1"/>
          </p:nvPr>
        </p:nvSpPr>
        <p:spPr>
          <a:noFill/>
          <a:ln/>
        </p:spPr>
        <p:txBody>
          <a:bodyPr/>
          <a:lstStyle/>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EF013C16-9BB1-4EA8-9D72-241DCC151FA5}"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2163" name="Notes Placeholder 2"/>
          <p:cNvSpPr>
            <a:spLocks noGrp="1"/>
          </p:cNvSpPr>
          <p:nvPr>
            <p:ph type="body" idx="1"/>
          </p:nvPr>
        </p:nvSpPr>
        <p:spPr>
          <a:noFill/>
          <a:ln/>
        </p:spPr>
        <p:txBody>
          <a:bodyPr/>
          <a:lstStyle/>
          <a:p>
            <a:pPr>
              <a:buFontTx/>
              <a:buChar char="•"/>
            </a:pPr>
            <a:endParaRPr lang="en-US" smtClean="0"/>
          </a:p>
        </p:txBody>
      </p:sp>
      <p:sp>
        <p:nvSpPr>
          <p:cNvPr id="4" name="Slide Number Placeholder 3"/>
          <p:cNvSpPr>
            <a:spLocks noGrp="1"/>
          </p:cNvSpPr>
          <p:nvPr>
            <p:ph type="sldNum" sz="quarter" idx="5"/>
          </p:nvPr>
        </p:nvSpPr>
        <p:spPr/>
        <p:txBody>
          <a:bodyPr/>
          <a:lstStyle/>
          <a:p>
            <a:pPr>
              <a:defRPr/>
            </a:pPr>
            <a:fld id="{3B5D06C8-E478-4CF2-BEA6-997E9E502DC0}"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3187"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9FB0F197-7251-4CD1-B0F4-7E4F9BE12A0A}"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84275" y="698500"/>
            <a:ext cx="4656138"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938041" y="4452742"/>
            <a:ext cx="5147022" cy="41443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6620" lvl="1" indent="0">
              <a:buFont typeface="Arial" pitchFamily="34" charset="0"/>
              <a:buNone/>
            </a:pPr>
            <a:endParaRPr lang="en-US" dirty="0"/>
          </a:p>
        </p:txBody>
      </p:sp>
      <p:sp>
        <p:nvSpPr>
          <p:cNvPr id="4" name="Slide Number Placeholder 3"/>
          <p:cNvSpPr>
            <a:spLocks noGrp="1"/>
          </p:cNvSpPr>
          <p:nvPr>
            <p:ph type="sldNum" sz="quarter" idx="5"/>
          </p:nvPr>
        </p:nvSpPr>
        <p:spPr/>
        <p:txBody>
          <a:bodyPr/>
          <a:lstStyle/>
          <a:p>
            <a:pPr>
              <a:defRPr/>
            </a:pPr>
            <a:fld id="{3D331FAD-6CA0-47A5-AE48-CE04B61A42EB}" type="slidenum">
              <a:rPr lang="en-US" smtClean="0">
                <a:solidFill>
                  <a:prstClr val="black"/>
                </a:solidFill>
              </a:rPr>
              <a:pPr>
                <a:defRPr/>
              </a:pPr>
              <a:t>2</a:t>
            </a:fld>
            <a:endParaRPr lang="en-US" dirty="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4211"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74B47052-B805-4C5D-AB63-2A320B7926E0}"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523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9395E654-99C5-4306-B44B-D48FB116EC49}"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6259"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19414E20-C895-4A62-BC5E-0C34429F7486}"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728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EBF7EC55-1083-4CE1-A2AD-440B6D838C25}"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830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3116C81-3D28-40AD-A73D-5D3C4F89D5B5}" type="slidenum">
              <a:rPr lang="en-US" smtClean="0">
                <a:solidFill>
                  <a:prstClr val="black"/>
                </a:solidFill>
              </a:rPr>
              <a:pPr>
                <a:defRPr/>
              </a:pPr>
              <a:t>24</a:t>
            </a:fld>
            <a:endParaRPr lang="en-US" dirty="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5299" name="Notes Placeholder 2"/>
          <p:cNvSpPr>
            <a:spLocks noGrp="1"/>
          </p:cNvSpPr>
          <p:nvPr>
            <p:ph type="body" idx="1"/>
          </p:nvPr>
        </p:nvSpPr>
        <p:spPr>
          <a:xfrm>
            <a:off x="937380" y="4452596"/>
            <a:ext cx="5148344" cy="4624097"/>
          </a:xfrm>
          <a:ln/>
        </p:spPr>
        <p:txBody>
          <a:bodyPr/>
          <a:lstStyle/>
          <a:p>
            <a:pPr marL="229289" indent="-229289">
              <a:buFont typeface="+mj-lt"/>
              <a:buAutoNum type="arabicPeriod"/>
              <a:defRPr/>
            </a:pPr>
            <a:endParaRPr lang="en-US" dirty="0"/>
          </a:p>
        </p:txBody>
      </p:sp>
      <p:sp>
        <p:nvSpPr>
          <p:cNvPr id="4" name="Slide Number Placeholder 3"/>
          <p:cNvSpPr>
            <a:spLocks noGrp="1"/>
          </p:cNvSpPr>
          <p:nvPr>
            <p:ph type="sldNum" sz="quarter" idx="5"/>
          </p:nvPr>
        </p:nvSpPr>
        <p:spPr/>
        <p:txBody>
          <a:bodyPr/>
          <a:lstStyle/>
          <a:p>
            <a:pPr>
              <a:defRPr/>
            </a:pPr>
            <a:fld id="{01D25A1A-1094-404F-AE4C-920023835F5C}" type="slidenum">
              <a:rPr lang="en-US" smtClean="0"/>
              <a:pPr>
                <a:defRPr/>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7347" name="Notes Placeholder 2"/>
          <p:cNvSpPr>
            <a:spLocks noGrp="1"/>
          </p:cNvSpPr>
          <p:nvPr>
            <p:ph type="body" idx="1"/>
          </p:nvPr>
        </p:nvSpPr>
        <p:spPr>
          <a:ln/>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01B7ED60-65EF-4C6F-A019-DC915E7C26D0}"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p:cNvSpPr>
          <p:nvPr>
            <p:ph type="sldImg"/>
          </p:nvPr>
        </p:nvSpPr>
        <p:spPr bwMode="auto">
          <a:xfrm>
            <a:off x="1211263" y="698500"/>
            <a:ext cx="4656137" cy="3490913"/>
          </a:xfrm>
          <a:prstGeom prst="rect">
            <a:avLst/>
          </a:prstGeom>
          <a:noFill/>
          <a:ln w="12700">
            <a:solidFill>
              <a:srgbClr val="000000"/>
            </a:solidFill>
            <a:miter lim="800000"/>
            <a:headEnd/>
            <a:tailEnd/>
          </a:ln>
        </p:spPr>
      </p:sp>
      <p:sp>
        <p:nvSpPr>
          <p:cNvPr id="3" name="Notes Placeholder 2"/>
          <p:cNvSpPr>
            <a:spLocks noGrp="1"/>
          </p:cNvSpPr>
          <p:nvPr>
            <p:ph type="body" idx="1"/>
          </p:nvPr>
        </p:nvSpPr>
        <p:spPr/>
        <p:txBody>
          <a:bodyPr>
            <a:normAutofit/>
          </a:bodyPr>
          <a:lstStyle/>
          <a:p>
            <a:pPr marL="229289" indent="-229289">
              <a:defRPr/>
            </a:pPr>
            <a:endParaRPr lang="en-US" dirty="0"/>
          </a:p>
        </p:txBody>
      </p:sp>
      <p:sp>
        <p:nvSpPr>
          <p:cNvPr id="4" name="Slide Number Placeholder 3"/>
          <p:cNvSpPr>
            <a:spLocks noGrp="1"/>
          </p:cNvSpPr>
          <p:nvPr>
            <p:ph type="sldNum" sz="quarter" idx="5"/>
          </p:nvPr>
        </p:nvSpPr>
        <p:spPr/>
        <p:txBody>
          <a:bodyPr/>
          <a:lstStyle/>
          <a:p>
            <a:pPr>
              <a:defRPr/>
            </a:pPr>
            <a:fld id="{24BEEA93-901C-4115-9774-92E6457099BC}"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03427" name="Notes Placeholder 2"/>
          <p:cNvSpPr>
            <a:spLocks noGrp="1"/>
          </p:cNvSpPr>
          <p:nvPr>
            <p:ph type="body" idx="1"/>
          </p:nvPr>
        </p:nvSpPr>
        <p:spPr>
          <a:noFill/>
          <a:ln/>
        </p:spPr>
        <p:txBody>
          <a:bodyPr/>
          <a:lstStyle/>
          <a:p>
            <a:endParaRPr lang="en-US" b="1" dirty="0" smtClean="0"/>
          </a:p>
        </p:txBody>
      </p:sp>
      <p:sp>
        <p:nvSpPr>
          <p:cNvPr id="4" name="Slide Number Placeholder 3"/>
          <p:cNvSpPr>
            <a:spLocks noGrp="1"/>
          </p:cNvSpPr>
          <p:nvPr>
            <p:ph type="sldNum" sz="quarter" idx="5"/>
          </p:nvPr>
        </p:nvSpPr>
        <p:spPr/>
        <p:txBody>
          <a:bodyPr/>
          <a:lstStyle/>
          <a:p>
            <a:pPr>
              <a:defRPr/>
            </a:pPr>
            <a:fld id="{FACF8A96-EB3D-452A-BCBF-1DA44655C375}"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58371" name="Notes Placeholder 2"/>
          <p:cNvSpPr>
            <a:spLocks noGrp="1"/>
          </p:cNvSpPr>
          <p:nvPr>
            <p:ph type="body" idx="1"/>
          </p:nvPr>
        </p:nvSpPr>
        <p:spPr>
          <a:xfrm>
            <a:off x="955065" y="4319566"/>
            <a:ext cx="5141913" cy="4540750"/>
          </a:xfrm>
          <a:ln/>
        </p:spPr>
        <p:txBody>
          <a:bodyPr/>
          <a:lstStyle/>
          <a:p>
            <a:pPr marL="229265" indent="-229265">
              <a:buFont typeface="Arial" pitchFamily="34" charset="0"/>
              <a:buChar char="•"/>
              <a:defRPr/>
            </a:pPr>
            <a:endParaRPr lang="en-US" dirty="0"/>
          </a:p>
        </p:txBody>
      </p:sp>
      <p:sp>
        <p:nvSpPr>
          <p:cNvPr id="4" name="Slide Number Placeholder 3"/>
          <p:cNvSpPr>
            <a:spLocks noGrp="1"/>
          </p:cNvSpPr>
          <p:nvPr>
            <p:ph type="sldNum" sz="quarter" idx="5"/>
          </p:nvPr>
        </p:nvSpPr>
        <p:spPr/>
        <p:txBody>
          <a:bodyPr/>
          <a:lstStyle/>
          <a:p>
            <a:pPr>
              <a:defRPr/>
            </a:pPr>
            <a:fld id="{2A357482-10B5-4680-A280-1CE6AA4D24AB}"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bwMode="auto">
          <a:xfrm>
            <a:off x="1184275" y="698500"/>
            <a:ext cx="4656138"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938041" y="4452742"/>
            <a:ext cx="5147022" cy="41443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6620" lvl="1" indent="0">
              <a:buFont typeface="Arial" pitchFamily="34" charset="0"/>
              <a:buNone/>
            </a:pPr>
            <a:endParaRPr lang="en-US" dirty="0"/>
          </a:p>
        </p:txBody>
      </p:sp>
      <p:sp>
        <p:nvSpPr>
          <p:cNvPr id="4" name="Slide Number Placeholder 3"/>
          <p:cNvSpPr>
            <a:spLocks noGrp="1"/>
          </p:cNvSpPr>
          <p:nvPr>
            <p:ph type="sldNum" sz="quarter" idx="5"/>
          </p:nvPr>
        </p:nvSpPr>
        <p:spPr/>
        <p:txBody>
          <a:bodyPr/>
          <a:lstStyle/>
          <a:p>
            <a:pPr>
              <a:defRPr/>
            </a:pPr>
            <a:fld id="{3D331FAD-6CA0-47A5-AE48-CE04B61A42EB}" type="slidenum">
              <a:rPr lang="en-US" smtClean="0">
                <a:solidFill>
                  <a:prstClr val="black"/>
                </a:solidFill>
              </a:rPr>
              <a:pPr>
                <a:defRPr/>
              </a:pPr>
              <a:t>3</a:t>
            </a:fld>
            <a:endParaRPr lang="en-US" dirty="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9830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3116C81-3D28-40AD-A73D-5D3C4F89D5B5}" type="slidenum">
              <a:rPr lang="en-US" smtClean="0"/>
              <a:pPr>
                <a:defRPr/>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31</a:t>
            </a:fld>
            <a:endParaRPr lang="en-US" dirty="0">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32</a:t>
            </a:fld>
            <a:endParaRPr lang="en-US" dirty="0">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33</a:t>
            </a:fld>
            <a:endParaRPr lang="en-US" dirty="0">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1"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34</a:t>
            </a:fld>
            <a:endParaRPr lang="en-US" dirty="0">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702310" y="4422067"/>
            <a:ext cx="5618480" cy="4189579"/>
          </a:xfrm>
          <a:prstGeom prst="rect">
            <a:avLst/>
          </a:prstGeom>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2DC33DBC-3503-4390-AEE5-9C4F997A9E7C}" type="slidenum">
              <a:rPr lang="en-US" smtClean="0"/>
              <a:pPr>
                <a:defRPr/>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702310" y="4422067"/>
            <a:ext cx="5618480" cy="4189579"/>
          </a:xfrm>
          <a:prstGeom prst="rect">
            <a:avLst/>
          </a:prstGeom>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69A8F763-63D8-4A64-A48C-B0745218F122}"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5715"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AE298205-98C7-4BB9-9963-919F38BE5F75}"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6739"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DA617223-FFFE-46BB-9EDA-5F6E1683640E}"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776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0363E845-AC52-4B4A-98E7-DBC9AE8A2F34}"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b="0" dirty="0" smtClean="0"/>
          </a:p>
        </p:txBody>
      </p:sp>
      <p:sp>
        <p:nvSpPr>
          <p:cNvPr id="4" name="Slide Number Placeholder 3"/>
          <p:cNvSpPr>
            <a:spLocks noGrp="1"/>
          </p:cNvSpPr>
          <p:nvPr>
            <p:ph type="sldNum" sz="quarter" idx="5"/>
          </p:nvPr>
        </p:nvSpPr>
        <p:spPr/>
        <p:txBody>
          <a:bodyPr/>
          <a:lstStyle/>
          <a:p>
            <a:pPr>
              <a:defRPr/>
            </a:pPr>
            <a:fld id="{64A8BA0B-6FD3-4FA3-A192-54C027BCEF42}" type="slidenum">
              <a:rPr lang="en-US">
                <a:solidFill>
                  <a:prstClr val="black"/>
                </a:solidFill>
              </a:rPr>
              <a:pPr>
                <a:defRPr/>
              </a:pPr>
              <a:t>4</a:t>
            </a:fld>
            <a:endParaRPr lang="en-US" dirty="0">
              <a:solidFill>
                <a:prstClr val="black"/>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878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67A9B017-2D25-4C3E-9573-77012D4619B6}" type="slidenum">
              <a:rPr lang="en-US" smtClean="0"/>
              <a:pPr>
                <a:defRPr/>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18787"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0DAFA0AB-A811-43B4-B731-86FF2335AF85}" type="slidenum">
              <a:rPr lang="en-US" smtClean="0"/>
              <a:pPr>
                <a:defRPr/>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0835" name="Notes Placeholder 2"/>
          <p:cNvSpPr>
            <a:spLocks noGrp="1"/>
          </p:cNvSpPr>
          <p:nvPr>
            <p:ph type="body" idx="1"/>
          </p:nvPr>
        </p:nvSpPr>
        <p:spPr>
          <a:noFill/>
          <a:ln/>
        </p:spPr>
        <p:txBody>
          <a:bodyPr/>
          <a:lstStyle/>
          <a:p>
            <a:pPr>
              <a:buFontTx/>
              <a:buChar char="•"/>
            </a:pPr>
            <a:endParaRPr lang="en-US"/>
          </a:p>
        </p:txBody>
      </p:sp>
      <p:sp>
        <p:nvSpPr>
          <p:cNvPr id="4" name="Slide Number Placeholder 3"/>
          <p:cNvSpPr>
            <a:spLocks noGrp="1"/>
          </p:cNvSpPr>
          <p:nvPr>
            <p:ph type="sldNum" sz="quarter" idx="5"/>
          </p:nvPr>
        </p:nvSpPr>
        <p:spPr/>
        <p:txBody>
          <a:bodyPr/>
          <a:lstStyle/>
          <a:p>
            <a:pPr>
              <a:defRPr/>
            </a:pPr>
            <a:fld id="{C8C33B59-6CBC-41D9-925E-791C10042BE8}" type="slidenum">
              <a:rPr lang="en-US" smtClean="0"/>
              <a:pPr>
                <a:defRPr/>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6979"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A1A14895-B337-4D64-83DA-2AC190AAE373}" type="slidenum">
              <a:rPr lang="en-US" smtClean="0"/>
              <a:pPr>
                <a:defRPr/>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129027"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1987548D-4D58-4AC7-9CC8-D56727189AE6}" type="slidenum">
              <a:rPr lang="en-US" smtClean="0"/>
              <a:pPr>
                <a:defRPr/>
              </a:pPr>
              <a:t>44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68611"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1C600AD7-D27F-43D2-A48A-655C81721D7A}"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77827" name="Notes Placeholder 2"/>
          <p:cNvSpPr>
            <a:spLocks noGrp="1"/>
          </p:cNvSpPr>
          <p:nvPr>
            <p:ph type="body" idx="1"/>
          </p:nvPr>
        </p:nvSpPr>
        <p:spPr>
          <a:noFill/>
          <a:ln/>
        </p:spPr>
        <p:txBody>
          <a:bodyPr/>
          <a:lstStyle/>
          <a:p>
            <a:pPr>
              <a:buFontTx/>
              <a:buChar char="•"/>
            </a:pPr>
            <a:endParaRPr lang="en-US" dirty="0"/>
          </a:p>
        </p:txBody>
      </p:sp>
      <p:sp>
        <p:nvSpPr>
          <p:cNvPr id="4" name="Slide Number Placeholder 3"/>
          <p:cNvSpPr>
            <a:spLocks noGrp="1"/>
          </p:cNvSpPr>
          <p:nvPr>
            <p:ph type="sldNum" sz="quarter" idx="5"/>
          </p:nvPr>
        </p:nvSpPr>
        <p:spPr/>
        <p:txBody>
          <a:bodyPr/>
          <a:lstStyle/>
          <a:p>
            <a:pPr>
              <a:defRPr/>
            </a:pPr>
            <a:fld id="{33FA708C-6987-4115-B617-D658DCD34B52}"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0899"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EB2C127D-7DD8-4690-810C-D82053D96425}"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1923" name="Notes Placeholder 2"/>
          <p:cNvSpPr>
            <a:spLocks noGrp="1"/>
          </p:cNvSpPr>
          <p:nvPr>
            <p:ph type="body" idx="1"/>
          </p:nvPr>
        </p:nvSpPr>
        <p:spPr>
          <a:noFill/>
          <a:ln/>
        </p:spPr>
        <p:txBody>
          <a:bodyPr/>
          <a:lstStyle/>
          <a:p>
            <a:endParaRPr lang="en-US" dirty="0"/>
          </a:p>
        </p:txBody>
      </p:sp>
      <p:sp>
        <p:nvSpPr>
          <p:cNvPr id="4" name="Slide Number Placeholder 3"/>
          <p:cNvSpPr>
            <a:spLocks noGrp="1"/>
          </p:cNvSpPr>
          <p:nvPr>
            <p:ph type="sldNum" sz="quarter" idx="5"/>
          </p:nvPr>
        </p:nvSpPr>
        <p:spPr/>
        <p:txBody>
          <a:bodyPr/>
          <a:lstStyle/>
          <a:p>
            <a:pPr>
              <a:defRPr/>
            </a:pPr>
            <a:fld id="{04203E72-A948-4DA0-8E3C-75E8075F4A12}"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p:cNvSpPr>
          <p:nvPr>
            <p:ph type="sldImg"/>
          </p:nvPr>
        </p:nvSpPr>
        <p:spPr bwMode="auto">
          <a:xfrm>
            <a:off x="1184275" y="698500"/>
            <a:ext cx="4654550" cy="3490913"/>
          </a:xfrm>
          <a:prstGeom prst="rect">
            <a:avLst/>
          </a:prstGeom>
          <a:noFill/>
          <a:ln w="12700">
            <a:solidFill>
              <a:srgbClr val="000000"/>
            </a:solidFill>
            <a:miter lim="800000"/>
            <a:headEnd/>
            <a:tailEnd/>
          </a:ln>
        </p:spPr>
      </p:sp>
      <p:sp>
        <p:nvSpPr>
          <p:cNvPr id="82947"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DF1F2338-D32C-4497-8EF5-CDED6C9B6FCE}"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9BE80D9-9BBA-4240-BB69-A9ED36444B81}" type="datetime1">
              <a:rPr lang="en-US"/>
              <a:pPr>
                <a:defRPr/>
              </a:pPr>
              <a:t>9/16/2012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D90F8F1-A16E-4590-AB63-1F116641A58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EA8BB5-EB51-4746-9C3A-33CE24AC75CA}" type="datetime1">
              <a:rPr lang="en-US"/>
              <a:pPr>
                <a:defRPr/>
              </a:pPr>
              <a:t>9/16/2012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029455-52A3-4B93-A441-C7E86DD6D1F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7C76CD1-1208-4458-B33E-65B57C4E093D}" type="datetime1">
              <a:rPr lang="en-US"/>
              <a:pPr>
                <a:defRPr/>
              </a:pPr>
              <a:t>9/16/2012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1236BD-D349-4E27-A452-B81AA19D254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4299BD-701F-4F26-B63C-C53FF7370163}" type="datetime1">
              <a:rPr lang="en-US"/>
              <a:pPr>
                <a:defRPr/>
              </a:pPr>
              <a:t>9/16/2012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2A9BB4-AB7E-4BE2-B4B6-210BC6E8CAE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EA982CE-12A6-4097-AC8A-1C91BCCD0594}" type="datetime1">
              <a:rPr lang="en-US"/>
              <a:pPr>
                <a:defRPr/>
              </a:pPr>
              <a:t>9/16/2012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8BDA76-F322-4E43-BB84-C041AFCB9D3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1FEC3BA-DB57-4B3B-A431-77F706F946FC}" type="datetime1">
              <a:rPr lang="en-US"/>
              <a:pPr>
                <a:defRPr/>
              </a:pPr>
              <a:t>9/16/2012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D93BFB6-914F-4946-A6B9-69111944A79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BA0A617-A415-49AC-98BC-BF4291EE3550}" type="datetime1">
              <a:rPr lang="en-US"/>
              <a:pPr>
                <a:defRPr/>
              </a:pPr>
              <a:t>9/16/2012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6B3CECB-0F34-4879-A497-A5E410A04A1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1ACDA39-CD7D-487E-AB83-3AA3186662AF}" type="datetime1">
              <a:rPr lang="en-US"/>
              <a:pPr>
                <a:defRPr/>
              </a:pPr>
              <a:t>9/16/2012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D0E79C3-AFDD-420E-9E6D-56237F616C3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12D01A-7DA4-41D1-B4E8-7D91E887CF65}" type="datetime1">
              <a:rPr lang="en-US"/>
              <a:pPr>
                <a:defRPr/>
              </a:pPr>
              <a:t>9/16/2012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1DD159F-8136-4A96-9166-CE978FD9DD0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AC30209-E3DB-4104-8977-A403494ABCFA}" type="datetime1">
              <a:rPr lang="en-US"/>
              <a:pPr>
                <a:defRPr/>
              </a:pPr>
              <a:t>9/16/2012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96A4BE-D48A-4EA2-A526-6D9892148C7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82E46D-DAFF-4692-B162-8867B56DC633}" type="datetime1">
              <a:rPr lang="en-US"/>
              <a:pPr>
                <a:defRPr/>
              </a:pPr>
              <a:t>9/16/2012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9594F1C-B45E-4E6D-8133-DB3231C24EF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charset="0"/>
              </a:defRPr>
            </a:lvl1pPr>
          </a:lstStyle>
          <a:p>
            <a:pPr>
              <a:defRPr/>
            </a:pPr>
            <a:fld id="{DF742C44-A916-4524-BC10-7D803F8EF48D}" type="datetime1">
              <a:rPr lang="en-US"/>
              <a:pPr>
                <a:defRPr/>
              </a:pPr>
              <a:t>9/16/2012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charset="0"/>
              </a:defRPr>
            </a:lvl1pPr>
          </a:lstStyle>
          <a:p>
            <a:pPr>
              <a:defRPr/>
            </a:pPr>
            <a:fld id="{8B3108D7-6CC7-4062-8E67-A334D1133D97}" type="slidenum">
              <a:rPr lang="en-US"/>
              <a:pPr>
                <a:defRPr/>
              </a:pPr>
              <a:t>‹#›</a:t>
            </a:fld>
            <a:endParaRPr lang="en-US" dirty="0"/>
          </a:p>
        </p:txBody>
      </p:sp>
      <p:sp>
        <p:nvSpPr>
          <p:cNvPr id="8" name="Text Box 19"/>
          <p:cNvSpPr txBox="1">
            <a:spLocks noChangeArrowheads="1"/>
          </p:cNvSpPr>
          <p:nvPr/>
        </p:nvSpPr>
        <p:spPr bwMode="auto">
          <a:xfrm>
            <a:off x="6781800" y="533400"/>
            <a:ext cx="1219200" cy="457200"/>
          </a:xfrm>
          <a:prstGeom prst="rect">
            <a:avLst/>
          </a:prstGeom>
          <a:noFill/>
          <a:ln w="9525">
            <a:noFill/>
            <a:miter lim="800000"/>
            <a:headEnd/>
            <a:tailEnd/>
          </a:ln>
          <a:effectLst/>
        </p:spPr>
        <p:txBody>
          <a:bodyPr>
            <a:spAutoFit/>
          </a:bodyPr>
          <a:lstStyle/>
          <a:p>
            <a:pPr algn="ctr">
              <a:spcBef>
                <a:spcPct val="50000"/>
              </a:spcBef>
              <a:defRPr/>
            </a:pPr>
            <a:r>
              <a:rPr lang="en-US" sz="2400" dirty="0">
                <a:cs typeface="+mn-cs"/>
              </a:rPr>
              <a:t>  </a:t>
            </a:r>
          </a:p>
        </p:txBody>
      </p:sp>
      <p:sp>
        <p:nvSpPr>
          <p:cNvPr id="9" name="Rectangle 23"/>
          <p:cNvSpPr>
            <a:spLocks noChangeArrowheads="1"/>
          </p:cNvSpPr>
          <p:nvPr/>
        </p:nvSpPr>
        <p:spPr bwMode="auto">
          <a:xfrm>
            <a:off x="0" y="-9525"/>
            <a:ext cx="6670675"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dirty="0">
              <a:cs typeface="+mn-cs"/>
            </a:endParaRPr>
          </a:p>
        </p:txBody>
      </p:sp>
      <p:sp>
        <p:nvSpPr>
          <p:cNvPr id="13" name="Text Box 52"/>
          <p:cNvSpPr txBox="1">
            <a:spLocks noChangeArrowheads="1"/>
          </p:cNvSpPr>
          <p:nvPr/>
        </p:nvSpPr>
        <p:spPr bwMode="auto">
          <a:xfrm>
            <a:off x="266700" y="1588"/>
            <a:ext cx="4314825" cy="461962"/>
          </a:xfrm>
          <a:prstGeom prst="rect">
            <a:avLst/>
          </a:prstGeom>
          <a:noFill/>
          <a:ln w="9525">
            <a:noFill/>
            <a:miter lim="800000"/>
            <a:headEnd/>
            <a:tailEnd/>
          </a:ln>
          <a:effectLst/>
        </p:spPr>
        <p:txBody>
          <a:bodyPr wrap="none">
            <a:spAutoFit/>
          </a:bodyPr>
          <a:lstStyle/>
          <a:p>
            <a:pPr>
              <a:defRPr/>
            </a:pPr>
            <a:r>
              <a:rPr lang="en-US" sz="2400" b="1" dirty="0">
                <a:solidFill>
                  <a:schemeClr val="bg1"/>
                </a:solidFill>
                <a:latin typeface="Arial" charset="0"/>
                <a:cs typeface="+mn-cs"/>
              </a:rPr>
              <a:t>Classroom Diagnostic Tools</a:t>
            </a:r>
          </a:p>
        </p:txBody>
      </p:sp>
      <p:pic>
        <p:nvPicPr>
          <p:cNvPr id="4106" name="Object 58"/>
          <p:cNvPicPr>
            <a:picLocks noChangeAspect="1" noChangeArrowheads="1"/>
          </p:cNvPicPr>
          <p:nvPr/>
        </p:nvPicPr>
        <p:blipFill>
          <a:blip r:embed="rId13" cstate="print"/>
          <a:srcRect/>
          <a:stretch>
            <a:fillRect/>
          </a:stretch>
        </p:blipFill>
        <p:spPr bwMode="auto">
          <a:xfrm>
            <a:off x="6918325" y="0"/>
            <a:ext cx="2130425" cy="547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mailto:Pacustomerservice@datarecognitioncorp.com" TargetMode="Externa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keylearning.wikispaces.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pa.drcedirect.com/"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hyperlink" Target="https://docs.google.com/a/iu28.org/spreadsheet/viewform?formkey=dHlLQUtJY3FRaWlVT0k3ekVCWUFaalE6MQ"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ChangeArrowheads="1"/>
          </p:cNvSpPr>
          <p:nvPr/>
        </p:nvSpPr>
        <p:spPr bwMode="auto">
          <a:xfrm>
            <a:off x="920750" y="1446213"/>
            <a:ext cx="7332663" cy="1825625"/>
          </a:xfrm>
          <a:prstGeom prst="rect">
            <a:avLst/>
          </a:prstGeom>
          <a:noFill/>
          <a:ln w="9525">
            <a:noFill/>
            <a:miter lim="800000"/>
            <a:headEnd/>
            <a:tailEnd/>
          </a:ln>
        </p:spPr>
        <p:txBody>
          <a:bodyPr/>
          <a:lstStyle/>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altLang="en-US" sz="3200" b="1" dirty="0">
              <a:solidFill>
                <a:srgbClr val="002A5F"/>
              </a:solidFill>
              <a:cs typeface="Arial" charset="0"/>
            </a:endParaRPr>
          </a:p>
          <a:p>
            <a:pPr algn="ctr">
              <a:spcBef>
                <a:spcPct val="20000"/>
              </a:spcBef>
              <a:tabLst>
                <a:tab pos="2684463" algn="l"/>
              </a:tabLst>
              <a:defRPr/>
            </a:pPr>
            <a:endParaRPr lang="en-US" sz="2000" b="1" dirty="0" smtClean="0">
              <a:solidFill>
                <a:prstClr val="black"/>
              </a:solidFill>
            </a:endParaRPr>
          </a:p>
          <a:p>
            <a:pPr algn="ctr">
              <a:spcBef>
                <a:spcPct val="20000"/>
              </a:spcBef>
              <a:tabLst>
                <a:tab pos="2684463" algn="l"/>
              </a:tabLst>
              <a:defRPr/>
            </a:pPr>
            <a:r>
              <a:rPr lang="en-US" sz="2000" b="1" dirty="0" smtClean="0">
                <a:solidFill>
                  <a:prstClr val="black"/>
                </a:solidFill>
              </a:rPr>
              <a:t>Classroom </a:t>
            </a:r>
            <a:r>
              <a:rPr lang="en-US" sz="2000" b="1" dirty="0">
                <a:solidFill>
                  <a:prstClr val="black"/>
                </a:solidFill>
              </a:rPr>
              <a:t>Diagnostic </a:t>
            </a:r>
            <a:r>
              <a:rPr lang="en-US" sz="2000" b="1" dirty="0" smtClean="0">
                <a:solidFill>
                  <a:prstClr val="black"/>
                </a:solidFill>
              </a:rPr>
              <a:t>Tools</a:t>
            </a:r>
            <a:endParaRPr lang="en-US" sz="2000" b="1" dirty="0">
              <a:solidFill>
                <a:prstClr val="black"/>
              </a:solidFill>
            </a:endParaRPr>
          </a:p>
          <a:p>
            <a:pPr algn="ctr">
              <a:spcBef>
                <a:spcPct val="20000"/>
              </a:spcBef>
              <a:tabLst>
                <a:tab pos="2684463" algn="l"/>
              </a:tabLst>
              <a:defRPr/>
            </a:pPr>
            <a:r>
              <a:rPr lang="en-US" sz="2000" b="1" dirty="0" smtClean="0">
                <a:solidFill>
                  <a:srgbClr val="FF0000"/>
                </a:solidFill>
              </a:rPr>
              <a:t> </a:t>
            </a:r>
            <a:r>
              <a:rPr lang="en-US" sz="2000" b="1" i="1" dirty="0">
                <a:solidFill>
                  <a:srgbClr val="FF0000"/>
                </a:solidFill>
                <a:cs typeface="Arial" charset="0"/>
              </a:rPr>
              <a:t/>
            </a:r>
            <a:br>
              <a:rPr lang="en-US" sz="2000" b="1" i="1" dirty="0">
                <a:solidFill>
                  <a:srgbClr val="FF0000"/>
                </a:solidFill>
                <a:cs typeface="Arial" charset="0"/>
              </a:rPr>
            </a:br>
            <a:r>
              <a:rPr lang="en-US" altLang="en-US" sz="2000" b="1" i="1" dirty="0">
                <a:solidFill>
                  <a:srgbClr val="FF0000"/>
                </a:solidFill>
                <a:cs typeface="Arial" charset="0"/>
              </a:rPr>
              <a:t>Presented by </a:t>
            </a:r>
            <a:r>
              <a:rPr lang="en-US" sz="2000" b="1" i="1" dirty="0">
                <a:solidFill>
                  <a:srgbClr val="FF0000"/>
                </a:solidFill>
                <a:cs typeface="Arial" charset="0"/>
              </a:rPr>
              <a:t>Jeremy Gabborin</a:t>
            </a:r>
          </a:p>
          <a:p>
            <a:pPr algn="ctr">
              <a:spcBef>
                <a:spcPct val="20000"/>
              </a:spcBef>
              <a:tabLst>
                <a:tab pos="2684463" algn="l"/>
              </a:tabLst>
              <a:defRPr/>
            </a:pPr>
            <a:r>
              <a:rPr lang="en-US" sz="2000" b="1" i="1" dirty="0">
                <a:solidFill>
                  <a:srgbClr val="FF0000"/>
                </a:solidFill>
                <a:cs typeface="Arial" charset="0"/>
              </a:rPr>
              <a:t>Curriculum Specialist</a:t>
            </a:r>
          </a:p>
          <a:p>
            <a:pPr algn="ctr">
              <a:spcBef>
                <a:spcPct val="20000"/>
              </a:spcBef>
              <a:tabLst>
                <a:tab pos="2684463" algn="l"/>
              </a:tabLst>
              <a:defRPr/>
            </a:pPr>
            <a:r>
              <a:rPr lang="en-US" sz="2000" b="1" i="1" dirty="0">
                <a:solidFill>
                  <a:srgbClr val="FF0000"/>
                </a:solidFill>
                <a:cs typeface="Arial" charset="0"/>
              </a:rPr>
              <a:t>ARIN Intermediate Unit 28</a:t>
            </a:r>
          </a:p>
          <a:p>
            <a:pPr algn="ctr">
              <a:spcBef>
                <a:spcPct val="20000"/>
              </a:spcBef>
              <a:tabLst>
                <a:tab pos="2684463" algn="l"/>
              </a:tabLst>
              <a:defRPr/>
            </a:pPr>
            <a:r>
              <a:rPr lang="en-US" sz="2000" b="1" i="1" dirty="0" smtClean="0">
                <a:solidFill>
                  <a:srgbClr val="FF0000"/>
                </a:solidFill>
                <a:cs typeface="Arial" charset="0"/>
              </a:rPr>
              <a:t> </a:t>
            </a:r>
            <a:endParaRPr lang="en-US" sz="2000" b="1" dirty="0">
              <a:solidFill>
                <a:srgbClr val="FF0000"/>
              </a:solidFill>
              <a:cs typeface="Arial" charset="0"/>
            </a:endParaRPr>
          </a:p>
          <a:p>
            <a:pPr algn="ctr">
              <a:spcBef>
                <a:spcPct val="20000"/>
              </a:spcBef>
              <a:tabLst>
                <a:tab pos="2684463" algn="l"/>
              </a:tabLst>
              <a:defRPr/>
            </a:pPr>
            <a:r>
              <a:rPr lang="en-US" sz="2000" b="1" dirty="0" smtClean="0">
                <a:solidFill>
                  <a:srgbClr val="FF0000"/>
                </a:solidFill>
                <a:latin typeface="+mn-lt"/>
                <a:cs typeface="Arial" charset="0"/>
              </a:rPr>
              <a:t> </a:t>
            </a:r>
            <a:endParaRPr lang="en-US" sz="2000" b="1" dirty="0">
              <a:solidFill>
                <a:srgbClr val="FF0000"/>
              </a:solidFill>
              <a:latin typeface="+mn-lt"/>
              <a:cs typeface="Arial" charset="0"/>
            </a:endParaRPr>
          </a:p>
          <a:p>
            <a:pPr algn="ctr">
              <a:spcBef>
                <a:spcPct val="20000"/>
              </a:spcBef>
              <a:tabLst>
                <a:tab pos="2684463" algn="l"/>
              </a:tabLst>
              <a:defRPr/>
            </a:pPr>
            <a:endParaRPr lang="en-US" sz="2000" b="1" dirty="0">
              <a:solidFill>
                <a:srgbClr val="FF0000"/>
              </a:solidFill>
              <a:latin typeface="+mn-lt"/>
              <a:cs typeface="Arial" charset="0"/>
            </a:endParaRPr>
          </a:p>
        </p:txBody>
      </p:sp>
      <p:pic>
        <p:nvPicPr>
          <p:cNvPr id="26625" name="Picture 1"/>
          <p:cNvPicPr>
            <a:picLocks noChangeAspect="1" noChangeArrowheads="1"/>
          </p:cNvPicPr>
          <p:nvPr/>
        </p:nvPicPr>
        <p:blipFill>
          <a:blip r:embed="rId3" cstate="print"/>
          <a:srcRect/>
          <a:stretch>
            <a:fillRect/>
          </a:stretch>
        </p:blipFill>
        <p:spPr bwMode="auto">
          <a:xfrm>
            <a:off x="1089025" y="1436688"/>
            <a:ext cx="6965950" cy="1608137"/>
          </a:xfrm>
          <a:prstGeom prst="rect">
            <a:avLst/>
          </a:prstGeom>
          <a:noFill/>
          <a:ln w="9525">
            <a:solidFill>
              <a:schemeClr val="accent1">
                <a:lumMod val="50000"/>
              </a:schemeClr>
            </a:solidFill>
            <a:miter lim="800000"/>
            <a:headEnd/>
            <a:tailEnd/>
          </a:ln>
          <a:effectLst/>
        </p:spPr>
      </p:pic>
      <p:sp>
        <p:nvSpPr>
          <p:cNvPr id="6" name="Slide Number Placeholder 5"/>
          <p:cNvSpPr>
            <a:spLocks noGrp="1"/>
          </p:cNvSpPr>
          <p:nvPr>
            <p:ph type="sldNum" sz="quarter" idx="12"/>
          </p:nvPr>
        </p:nvSpPr>
        <p:spPr/>
        <p:txBody>
          <a:bodyPr/>
          <a:lstStyle/>
          <a:p>
            <a:pPr>
              <a:defRPr/>
            </a:pPr>
            <a:fld id="{AC1B5A30-954B-491F-9DA2-27A6DFFC7573}" type="slidenum">
              <a:rPr lang="en-US" smtClean="0"/>
              <a:pPr>
                <a:defRPr/>
              </a:pPr>
              <a:t>1</a:t>
            </a:fld>
            <a:endParaRPr lang="en-US" dirty="0"/>
          </a:p>
        </p:txBody>
      </p:sp>
    </p:spTree>
    <p:extLst>
      <p:ext uri="{BB962C8B-B14F-4D97-AF65-F5344CB8AC3E}">
        <p14:creationId xmlns:p14="http://schemas.microsoft.com/office/powerpoint/2010/main" val="3524109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428625" y="890588"/>
            <a:ext cx="8229600" cy="1143000"/>
          </a:xfrm>
        </p:spPr>
        <p:txBody>
          <a:bodyPr/>
          <a:lstStyle/>
          <a:p>
            <a:pPr marL="342900" indent="-342900" eaLnBrk="1" hangingPunct="1"/>
            <a:r>
              <a:rPr lang="en-US" sz="4000" b="1" smtClean="0">
                <a:solidFill>
                  <a:srgbClr val="002060"/>
                </a:solidFill>
              </a:rPr>
              <a:t>CDT Overview</a:t>
            </a:r>
            <a:br>
              <a:rPr lang="en-US" sz="4000" b="1" smtClean="0">
                <a:solidFill>
                  <a:srgbClr val="002060"/>
                </a:solidFill>
              </a:rPr>
            </a:br>
            <a:r>
              <a:rPr lang="en-US" sz="2800" smtClean="0">
                <a:solidFill>
                  <a:srgbClr val="002060"/>
                </a:solidFill>
              </a:rPr>
              <a:t>What are the Classroom Diagnostic Tools? </a:t>
            </a:r>
            <a:r>
              <a:rPr lang="en-US" sz="3600" smtClean="0">
                <a:solidFill>
                  <a:srgbClr val="002060"/>
                </a:solidFill>
              </a:rPr>
              <a:t/>
            </a:r>
            <a:br>
              <a:rPr lang="en-US" sz="3600" smtClean="0">
                <a:solidFill>
                  <a:srgbClr val="002060"/>
                </a:solidFill>
              </a:rPr>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76425"/>
            <a:ext cx="8583613" cy="4510088"/>
          </a:xfrm>
          <a:ln>
            <a:solidFill>
              <a:schemeClr val="accent1">
                <a:lumMod val="50000"/>
              </a:schemeClr>
            </a:solidFill>
          </a:ln>
        </p:spPr>
        <p:txBody>
          <a:bodyPr rtlCol="0">
            <a:normAutofit/>
          </a:bodyPr>
          <a:lstStyle/>
          <a:p>
            <a:pPr marL="0" lvl="1" indent="0" eaLnBrk="1" hangingPunct="1">
              <a:spcBef>
                <a:spcPts val="600"/>
              </a:spcBef>
              <a:buFont typeface="Arial" pitchFamily="34" charset="0"/>
              <a:buNone/>
              <a:defRPr/>
            </a:pPr>
            <a:r>
              <a:rPr lang="en-US" sz="2400" dirty="0" smtClean="0"/>
              <a:t>The CDT is:</a:t>
            </a:r>
          </a:p>
          <a:p>
            <a:pPr marL="457200" lvl="1" indent="-457200" eaLnBrk="1" hangingPunct="1">
              <a:spcBef>
                <a:spcPts val="600"/>
              </a:spcBef>
              <a:buFont typeface="Arial" pitchFamily="34" charset="0"/>
              <a:buChar char="•"/>
              <a:defRPr/>
            </a:pPr>
            <a:r>
              <a:rPr lang="en-US" sz="2000" dirty="0" smtClean="0"/>
              <a:t>Offered to students in grades 6 through high school.</a:t>
            </a:r>
          </a:p>
          <a:p>
            <a:pPr marL="457200" lvl="1" indent="-457200" eaLnBrk="1" hangingPunct="1">
              <a:spcBef>
                <a:spcPts val="600"/>
              </a:spcBef>
              <a:buFont typeface="Arial" pitchFamily="34" charset="0"/>
              <a:buChar char="•"/>
              <a:defRPr/>
            </a:pPr>
            <a:r>
              <a:rPr lang="en-US" sz="2000" dirty="0" smtClean="0"/>
              <a:t>Available for use in the classroom throughout the school year on a  voluntary basis.</a:t>
            </a:r>
          </a:p>
          <a:p>
            <a:pPr marL="457200" lvl="1" indent="-457200" eaLnBrk="1" hangingPunct="1">
              <a:spcBef>
                <a:spcPts val="600"/>
              </a:spcBef>
              <a:buFont typeface="Arial" pitchFamily="34" charset="0"/>
              <a:buChar char="•"/>
              <a:defRPr/>
            </a:pPr>
            <a:r>
              <a:rPr lang="en-US" sz="2000" dirty="0" smtClean="0"/>
              <a:t>Based on content assessed by the Keystone Exams and the Pennsylvania System of School Assessment (PSSA). </a:t>
            </a:r>
          </a:p>
          <a:p>
            <a:pPr marL="457200" lvl="1" indent="-457200" eaLnBrk="1" hangingPunct="1">
              <a:spcBef>
                <a:spcPts val="600"/>
              </a:spcBef>
              <a:buFont typeface="Arial" pitchFamily="34" charset="0"/>
              <a:buChar char="•"/>
              <a:defRPr/>
            </a:pPr>
            <a:r>
              <a:rPr lang="en-US" sz="2000" dirty="0" smtClean="0"/>
              <a:t>Composed of multiple-choice items.</a:t>
            </a:r>
          </a:p>
          <a:p>
            <a:pPr marL="457200" lvl="1" indent="-457200" eaLnBrk="1" hangingPunct="1">
              <a:spcBef>
                <a:spcPts val="600"/>
              </a:spcBef>
              <a:buFont typeface="Arial" pitchFamily="34" charset="0"/>
              <a:buChar char="•"/>
              <a:defRPr/>
            </a:pPr>
            <a:r>
              <a:rPr lang="en-US" sz="2000" dirty="0" smtClean="0"/>
              <a:t>Delivered as an online Computer Adaptive Test (CAT), ensuring valid and reliable measures of a student’s skills while minimizing testing time.</a:t>
            </a:r>
          </a:p>
          <a:p>
            <a:pPr marL="457200" lvl="1" indent="-457200" eaLnBrk="1" hangingPunct="1">
              <a:spcBef>
                <a:spcPts val="600"/>
              </a:spcBef>
              <a:buFont typeface="Arial" pitchFamily="34" charset="0"/>
              <a:buChar char="•"/>
              <a:defRPr/>
            </a:pPr>
            <a:r>
              <a:rPr lang="en-US" sz="2000" dirty="0" smtClean="0"/>
              <a:t>Designed to provide real-time results for students and teachers with links to Materials and Resources in SAS.</a:t>
            </a:r>
          </a:p>
          <a:p>
            <a:pPr eaLnBrk="1" fontAlgn="auto" hangingPunct="1">
              <a:spcAft>
                <a:spcPts val="0"/>
              </a:spcAft>
              <a:buFont typeface="Arial" pitchFamily="34" charset="0"/>
              <a:buNone/>
              <a:defRPr/>
            </a:pPr>
            <a:endParaRPr lang="en-US" sz="2900" dirty="0" smtClean="0"/>
          </a:p>
          <a:p>
            <a:pPr eaLnBrk="1" fontAlgn="auto" hangingPunct="1">
              <a:spcAft>
                <a:spcPts val="0"/>
              </a:spcAft>
              <a:defRPr/>
            </a:pPr>
            <a:endParaRPr lang="en-US" sz="2900" dirty="0" smtClean="0"/>
          </a:p>
          <a:p>
            <a:pPr eaLnBrk="1" fontAlgn="auto" hangingPunct="1">
              <a:spcAft>
                <a:spcPts val="0"/>
              </a:spcAft>
              <a:defRPr/>
            </a:pPr>
            <a:endParaRPr lang="en-US" sz="2900"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defRPr/>
            </a:pPr>
            <a:endParaRPr lang="en-US" sz="1800" dirty="0"/>
          </a:p>
        </p:txBody>
      </p:sp>
      <p:sp>
        <p:nvSpPr>
          <p:cNvPr id="4" name="Slide Number Placeholder 3"/>
          <p:cNvSpPr>
            <a:spLocks noGrp="1"/>
          </p:cNvSpPr>
          <p:nvPr>
            <p:ph type="sldNum" sz="quarter" idx="12"/>
          </p:nvPr>
        </p:nvSpPr>
        <p:spPr/>
        <p:txBody>
          <a:bodyPr/>
          <a:lstStyle/>
          <a:p>
            <a:pPr>
              <a:defRPr/>
            </a:pPr>
            <a:fld id="{0EFA6314-221A-4409-9C3A-D3584B99A976}" type="slidenum">
              <a:rPr lang="en-US" smtClean="0"/>
              <a:pPr>
                <a:defRPr/>
              </a:pPr>
              <a:t>10</a:t>
            </a:fld>
            <a:endParaRPr lang="en-US" dirty="0"/>
          </a:p>
        </p:txBody>
      </p:sp>
      <p:sp>
        <p:nvSpPr>
          <p:cNvPr id="5" name="Date Placeholder 4"/>
          <p:cNvSpPr>
            <a:spLocks noGrp="1"/>
          </p:cNvSpPr>
          <p:nvPr>
            <p:ph type="dt" sz="quarter" idx="10"/>
          </p:nvPr>
        </p:nvSpPr>
        <p:spPr/>
        <p:txBody>
          <a:bodyPr/>
          <a:lstStyle/>
          <a:p>
            <a:pPr>
              <a:defRPr/>
            </a:pPr>
            <a:fld id="{463824B4-9B39-4039-BB5F-194FC2711037}"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457200" y="796925"/>
            <a:ext cx="8229600" cy="1143000"/>
          </a:xfrm>
        </p:spPr>
        <p:txBody>
          <a:bodyPr/>
          <a:lstStyle/>
          <a:p>
            <a:pPr eaLnBrk="1" hangingPunct="1"/>
            <a:r>
              <a:rPr lang="en-US" b="1" smtClean="0">
                <a:solidFill>
                  <a:srgbClr val="002060"/>
                </a:solidFill>
              </a:rPr>
              <a:t>Implementation Plan</a:t>
            </a:r>
            <a:endParaRPr lang="en-US" smtClean="0"/>
          </a:p>
        </p:txBody>
      </p:sp>
      <p:sp>
        <p:nvSpPr>
          <p:cNvPr id="3" name="Content Placeholder 2"/>
          <p:cNvSpPr>
            <a:spLocks noGrp="1"/>
          </p:cNvSpPr>
          <p:nvPr>
            <p:ph idx="1"/>
          </p:nvPr>
        </p:nvSpPr>
        <p:spPr>
          <a:xfrm>
            <a:off x="466725" y="1944688"/>
            <a:ext cx="8229600" cy="4397375"/>
          </a:xfrm>
          <a:ln w="12700">
            <a:solidFill>
              <a:schemeClr val="tx1"/>
            </a:solidFill>
          </a:ln>
        </p:spPr>
        <p:txBody>
          <a:bodyPr rtlCol="0">
            <a:normAutofit fontScale="92500" lnSpcReduction="20000"/>
          </a:bodyPr>
          <a:lstStyle/>
          <a:p>
            <a:pPr lvl="1" algn="just" eaLnBrk="1" fontAlgn="auto" hangingPunct="1">
              <a:spcBef>
                <a:spcPts val="600"/>
              </a:spcBef>
              <a:spcAft>
                <a:spcPts val="0"/>
              </a:spcAft>
              <a:buFont typeface="Arial" pitchFamily="34" charset="0"/>
              <a:buNone/>
              <a:defRPr/>
            </a:pPr>
            <a:endParaRPr lang="en-US" sz="2000" dirty="0" smtClean="0"/>
          </a:p>
          <a:p>
            <a:pPr algn="just" eaLnBrk="1" fontAlgn="auto" hangingPunct="1">
              <a:spcBef>
                <a:spcPts val="1200"/>
              </a:spcBef>
              <a:spcAft>
                <a:spcPts val="0"/>
              </a:spcAft>
              <a:buFont typeface="Arial" pitchFamily="34" charset="0"/>
              <a:buNone/>
              <a:defRPr/>
            </a:pPr>
            <a:r>
              <a:rPr lang="en-US" sz="2600" dirty="0" smtClean="0">
                <a:solidFill>
                  <a:srgbClr val="002060"/>
                </a:solidFill>
              </a:rPr>
              <a:t>STEP 1:</a:t>
            </a:r>
            <a:r>
              <a:rPr lang="en-US" sz="2600" dirty="0" smtClean="0"/>
              <a:t>  Contact PA Customer Service for initial system setup</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2:  </a:t>
            </a:r>
            <a:r>
              <a:rPr lang="en-US" sz="2600" dirty="0" smtClean="0"/>
              <a:t>Complete the eDIRECT user setup process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3:</a:t>
            </a:r>
            <a:r>
              <a:rPr lang="en-US" sz="2600" dirty="0" smtClean="0"/>
              <a:t>  Complete PA Online Assessment software installation</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4:</a:t>
            </a:r>
            <a:r>
              <a:rPr lang="en-US" sz="2600" dirty="0" smtClean="0"/>
              <a:t>  Complete the Test Setup process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5:</a:t>
            </a:r>
            <a:r>
              <a:rPr lang="en-US" sz="2600" dirty="0" smtClean="0"/>
              <a:t>  Administer the Online Tutorials</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6:</a:t>
            </a:r>
            <a:r>
              <a:rPr lang="en-US" sz="2600" dirty="0" smtClean="0"/>
              <a:t>  Administer the Online Tools Training</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7:</a:t>
            </a:r>
            <a:r>
              <a:rPr lang="en-US" sz="2600" dirty="0" smtClean="0"/>
              <a:t>  Administer the CDT</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8:</a:t>
            </a:r>
            <a:r>
              <a:rPr lang="en-US" sz="2600" dirty="0" smtClean="0"/>
              <a:t>  Access real-time reports via eDIRECT</a:t>
            </a:r>
          </a:p>
          <a:p>
            <a:pPr algn="just" eaLnBrk="1" fontAlgn="auto" hangingPunct="1">
              <a:spcBef>
                <a:spcPts val="1200"/>
              </a:spcBef>
              <a:spcAft>
                <a:spcPts val="0"/>
              </a:spcAft>
              <a:buFont typeface="Arial" pitchFamily="34" charset="0"/>
              <a:buNone/>
              <a:defRPr/>
            </a:pPr>
            <a:r>
              <a:rPr lang="en-US" sz="2600" dirty="0" smtClean="0">
                <a:solidFill>
                  <a:srgbClr val="002060"/>
                </a:solidFill>
              </a:rPr>
              <a:t>STEP 9:</a:t>
            </a:r>
            <a:r>
              <a:rPr lang="en-US" sz="2600" dirty="0" smtClean="0"/>
              <a:t>  Determine instructional plan for student(s)</a:t>
            </a:r>
          </a:p>
        </p:txBody>
      </p:sp>
      <p:sp>
        <p:nvSpPr>
          <p:cNvPr id="4" name="Slide Number Placeholder 3"/>
          <p:cNvSpPr>
            <a:spLocks noGrp="1"/>
          </p:cNvSpPr>
          <p:nvPr>
            <p:ph type="sldNum" sz="quarter" idx="12"/>
          </p:nvPr>
        </p:nvSpPr>
        <p:spPr/>
        <p:txBody>
          <a:bodyPr/>
          <a:lstStyle/>
          <a:p>
            <a:pPr>
              <a:defRPr/>
            </a:pPr>
            <a:fld id="{AAF5D5F8-9B9D-48DD-A12B-07B3AB5A9E6B}" type="slidenum">
              <a:rPr lang="en-US" smtClean="0"/>
              <a:pPr>
                <a:defRPr/>
              </a:pPr>
              <a:t>11</a:t>
            </a:fld>
            <a:endParaRPr lang="en-US" dirty="0"/>
          </a:p>
        </p:txBody>
      </p:sp>
      <p:sp>
        <p:nvSpPr>
          <p:cNvPr id="5" name="Date Placeholder 4"/>
          <p:cNvSpPr>
            <a:spLocks noGrp="1"/>
          </p:cNvSpPr>
          <p:nvPr>
            <p:ph type="dt" sz="quarter" idx="10"/>
          </p:nvPr>
        </p:nvSpPr>
        <p:spPr/>
        <p:txBody>
          <a:bodyPr/>
          <a:lstStyle/>
          <a:p>
            <a:pPr>
              <a:defRPr/>
            </a:pPr>
            <a:fld id="{86BC459E-D5E8-415C-BA59-199EF19BFD9A}"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675" y="895350"/>
            <a:ext cx="8229600" cy="1016000"/>
          </a:xfrm>
        </p:spPr>
        <p:txBody>
          <a:bodyPr rtlCol="0">
            <a:normAutofit fontScale="90000"/>
          </a:bodyPr>
          <a:lstStyle/>
          <a:p>
            <a:pPr eaLnBrk="1" fontAlgn="auto" hangingPunct="1">
              <a:spcBef>
                <a:spcPts val="600"/>
              </a:spcBef>
              <a:spcAft>
                <a:spcPts val="0"/>
              </a:spcAft>
              <a:defRPr/>
            </a:pPr>
            <a:r>
              <a:rPr lang="en-US" b="1" dirty="0" smtClean="0">
                <a:solidFill>
                  <a:srgbClr val="002060"/>
                </a:solidFill>
              </a:rPr>
              <a:t>Implementation Plan</a:t>
            </a:r>
            <a:r>
              <a:rPr lang="en-US" dirty="0" smtClean="0">
                <a:solidFill>
                  <a:srgbClr val="002060"/>
                </a:solidFill>
              </a:rPr>
              <a:t/>
            </a:r>
            <a:br>
              <a:rPr lang="en-US" dirty="0" smtClean="0">
                <a:solidFill>
                  <a:srgbClr val="002060"/>
                </a:solidFill>
              </a:rPr>
            </a:br>
            <a:r>
              <a:rPr lang="en-US" sz="3600" dirty="0" smtClean="0">
                <a:solidFill>
                  <a:srgbClr val="002060"/>
                </a:solidFill>
              </a:rPr>
              <a:t>STEP 1</a:t>
            </a:r>
            <a:r>
              <a:rPr lang="en-US" dirty="0" smtClean="0"/>
              <a:t>  </a:t>
            </a:r>
            <a:br>
              <a:rPr lang="en-US" dirty="0" smtClean="0"/>
            </a:br>
            <a:r>
              <a:rPr lang="en-US" sz="3100" dirty="0" smtClean="0"/>
              <a:t>Contact PA Customer Service for initial system setup</a:t>
            </a:r>
          </a:p>
        </p:txBody>
      </p:sp>
      <p:sp>
        <p:nvSpPr>
          <p:cNvPr id="9" name="Title 5"/>
          <p:cNvSpPr txBox="1">
            <a:spLocks/>
          </p:cNvSpPr>
          <p:nvPr/>
        </p:nvSpPr>
        <p:spPr>
          <a:xfrm>
            <a:off x="392113" y="2351088"/>
            <a:ext cx="6345237" cy="1627187"/>
          </a:xfrm>
          <a:prstGeom prst="rect">
            <a:avLst/>
          </a:prstGeom>
          <a:ln>
            <a:solidFill>
              <a:schemeClr val="accent1">
                <a:lumMod val="50000"/>
              </a:schemeClr>
            </a:solidFill>
          </a:ln>
        </p:spPr>
        <p:txBody>
          <a:bodyPr anchor="ctr">
            <a:normAutofit fontScale="60000" lnSpcReduction="20000"/>
          </a:bodyPr>
          <a:lstStyle/>
          <a:p>
            <a:pPr marL="514350" indent="-514350" fontAlgn="auto">
              <a:spcBef>
                <a:spcPts val="600"/>
              </a:spcBef>
              <a:spcAft>
                <a:spcPts val="0"/>
              </a:spcAft>
              <a:defRPr/>
            </a:pPr>
            <a:r>
              <a:rPr lang="en-US" sz="3100" dirty="0">
                <a:latin typeface="+mn-lt"/>
                <a:ea typeface="+mj-ea"/>
                <a:cs typeface="+mj-cs"/>
              </a:rPr>
              <a:t>1. Go to </a:t>
            </a:r>
            <a:r>
              <a:rPr lang="en-US" sz="3100" dirty="0">
                <a:latin typeface="+mn-lt"/>
                <a:ea typeface="+mj-ea"/>
                <a:cs typeface="+mj-cs"/>
                <a:hlinkClick r:id="rId3"/>
              </a:rPr>
              <a:t>https://pa.drcedirect.com</a:t>
            </a:r>
            <a:endParaRPr lang="en-US" sz="3100" dirty="0">
              <a:latin typeface="+mn-lt"/>
              <a:ea typeface="+mj-ea"/>
              <a:cs typeface="+mj-cs"/>
            </a:endParaRPr>
          </a:p>
          <a:p>
            <a:pPr marL="514350" indent="-514350" fontAlgn="auto">
              <a:spcBef>
                <a:spcPts val="600"/>
              </a:spcBef>
              <a:spcAft>
                <a:spcPts val="0"/>
              </a:spcAft>
              <a:defRPr/>
            </a:pPr>
            <a:r>
              <a:rPr lang="en-US" sz="3100" dirty="0">
                <a:latin typeface="+mn-lt"/>
                <a:ea typeface="+mj-ea"/>
                <a:cs typeface="+mj-cs"/>
              </a:rPr>
              <a:t>2. Open the CDT Registration Form</a:t>
            </a:r>
          </a:p>
          <a:p>
            <a:pPr marL="514350" indent="-514350" fontAlgn="auto">
              <a:spcBef>
                <a:spcPts val="600"/>
              </a:spcBef>
              <a:spcAft>
                <a:spcPts val="0"/>
              </a:spcAft>
              <a:defRPr/>
            </a:pPr>
            <a:r>
              <a:rPr lang="en-US" sz="3100" dirty="0">
                <a:latin typeface="+mn-lt"/>
                <a:ea typeface="+mj-ea"/>
                <a:cs typeface="+mj-cs"/>
              </a:rPr>
              <a:t>3. Fax or email the Registration Form to PA Customer Service</a:t>
            </a:r>
          </a:p>
          <a:p>
            <a:pPr fontAlgn="auto">
              <a:spcBef>
                <a:spcPts val="600"/>
              </a:spcBef>
              <a:spcAft>
                <a:spcPts val="0"/>
              </a:spcAft>
              <a:defRPr/>
            </a:pPr>
            <a:r>
              <a:rPr lang="en-US" sz="3100" dirty="0">
                <a:latin typeface="+mn-lt"/>
                <a:ea typeface="+mj-ea"/>
                <a:cs typeface="+mj-cs"/>
              </a:rPr>
              <a:t>Or</a:t>
            </a:r>
          </a:p>
          <a:p>
            <a:pPr fontAlgn="auto">
              <a:spcBef>
                <a:spcPts val="600"/>
              </a:spcBef>
              <a:spcAft>
                <a:spcPts val="0"/>
              </a:spcAft>
              <a:defRPr/>
            </a:pPr>
            <a:r>
              <a:rPr lang="en-US" sz="3100" dirty="0">
                <a:latin typeface="+mn-lt"/>
                <a:ea typeface="+mj-ea"/>
                <a:cs typeface="+mj-cs"/>
              </a:rPr>
              <a:t>Call PA Customer Service  </a:t>
            </a:r>
          </a:p>
        </p:txBody>
      </p:sp>
      <p:pic>
        <p:nvPicPr>
          <p:cNvPr id="15" name="Picture 2"/>
          <p:cNvPicPr>
            <a:picLocks noGrp="1" noChangeAspect="1" noChangeArrowheads="1"/>
          </p:cNvPicPr>
          <p:nvPr>
            <p:ph idx="1"/>
          </p:nvPr>
        </p:nvPicPr>
        <p:blipFill>
          <a:blip r:embed="rId4" cstate="print"/>
          <a:srcRect l="1258" b="2416"/>
          <a:stretch>
            <a:fillRect/>
          </a:stretch>
        </p:blipFill>
        <p:spPr>
          <a:xfrm>
            <a:off x="3060700" y="3384550"/>
            <a:ext cx="5367338" cy="3082925"/>
          </a:xfrm>
          <a:effectLst>
            <a:outerShdw blurRad="190500" algn="tl" rotWithShape="0">
              <a:srgbClr val="000000">
                <a:alpha val="70000"/>
              </a:srgbClr>
            </a:outerShdw>
          </a:effectLst>
        </p:spPr>
      </p:pic>
      <p:sp>
        <p:nvSpPr>
          <p:cNvPr id="16" name="Title 5"/>
          <p:cNvSpPr txBox="1">
            <a:spLocks/>
          </p:cNvSpPr>
          <p:nvPr/>
        </p:nvSpPr>
        <p:spPr>
          <a:xfrm>
            <a:off x="833438" y="5233988"/>
            <a:ext cx="3916362" cy="952500"/>
          </a:xfrm>
          <a:prstGeom prst="rect">
            <a:avLst/>
          </a:prstGeom>
          <a:solidFill>
            <a:schemeClr val="accent1">
              <a:lumMod val="20000"/>
              <a:lumOff val="80000"/>
            </a:schemeClr>
          </a:solidFill>
          <a:ln>
            <a:solidFill>
              <a:schemeClr val="accent1">
                <a:lumMod val="50000"/>
              </a:schemeClr>
            </a:solidFill>
            <a:round/>
          </a:ln>
        </p:spPr>
        <p:txBody>
          <a:bodyPr anchor="ctr">
            <a:normAutofit fontScale="90000"/>
          </a:bodyPr>
          <a:lstStyle/>
          <a:p>
            <a:pPr algn="ctr" fontAlgn="auto">
              <a:spcBef>
                <a:spcPts val="600"/>
              </a:spcBef>
              <a:spcAft>
                <a:spcPts val="0"/>
              </a:spcAft>
              <a:defRPr/>
            </a:pPr>
            <a:r>
              <a:rPr lang="en-US" sz="1600" dirty="0">
                <a:latin typeface="+mn-lt"/>
                <a:ea typeface="+mj-ea"/>
                <a:cs typeface="+mj-cs"/>
              </a:rPr>
              <a:t>PA Customer Service</a:t>
            </a:r>
          </a:p>
          <a:p>
            <a:pPr algn="ctr" fontAlgn="auto">
              <a:spcBef>
                <a:spcPts val="600"/>
              </a:spcBef>
              <a:spcAft>
                <a:spcPts val="0"/>
              </a:spcAft>
              <a:defRPr/>
            </a:pPr>
            <a:r>
              <a:rPr lang="en-US" sz="1600" dirty="0">
                <a:latin typeface="+mn-lt"/>
                <a:ea typeface="+mj-ea"/>
                <a:cs typeface="+mj-cs"/>
              </a:rPr>
              <a:t>1-888-551-6935</a:t>
            </a:r>
          </a:p>
          <a:p>
            <a:pPr algn="ctr" fontAlgn="auto">
              <a:spcBef>
                <a:spcPts val="600"/>
              </a:spcBef>
              <a:spcAft>
                <a:spcPts val="0"/>
              </a:spcAft>
              <a:defRPr/>
            </a:pPr>
            <a:r>
              <a:rPr lang="en-US" sz="1600" dirty="0">
                <a:latin typeface="+mn-lt"/>
                <a:ea typeface="+mj-ea"/>
                <a:cs typeface="+mj-cs"/>
                <a:hlinkClick r:id="rId5"/>
              </a:rPr>
              <a:t>Pacustomerservice@datarecognitioncorp.com</a:t>
            </a:r>
            <a:endParaRPr lang="en-US" sz="1600" dirty="0">
              <a:latin typeface="+mn-lt"/>
              <a:ea typeface="+mj-ea"/>
              <a:cs typeface="+mj-cs"/>
            </a:endParaRPr>
          </a:p>
        </p:txBody>
      </p:sp>
      <p:sp>
        <p:nvSpPr>
          <p:cNvPr id="7" name="Slide Number Placeholder 6"/>
          <p:cNvSpPr>
            <a:spLocks noGrp="1"/>
          </p:cNvSpPr>
          <p:nvPr>
            <p:ph type="sldNum" sz="quarter" idx="12"/>
          </p:nvPr>
        </p:nvSpPr>
        <p:spPr/>
        <p:txBody>
          <a:bodyPr/>
          <a:lstStyle/>
          <a:p>
            <a:pPr>
              <a:defRPr/>
            </a:pPr>
            <a:fld id="{FE8409A7-F40F-4F60-86C1-DC77BD54BEC9}" type="slidenum">
              <a:rPr lang="en-US" smtClean="0"/>
              <a:pPr>
                <a:defRPr/>
              </a:pPr>
              <a:t>12</a:t>
            </a:fld>
            <a:endParaRPr lang="en-US" dirty="0"/>
          </a:p>
        </p:txBody>
      </p:sp>
      <p:sp>
        <p:nvSpPr>
          <p:cNvPr id="8" name="Date Placeholder 7"/>
          <p:cNvSpPr>
            <a:spLocks noGrp="1"/>
          </p:cNvSpPr>
          <p:nvPr>
            <p:ph type="dt" sz="quarter" idx="10"/>
          </p:nvPr>
        </p:nvSpPr>
        <p:spPr/>
        <p:txBody>
          <a:bodyPr/>
          <a:lstStyle/>
          <a:p>
            <a:pPr>
              <a:defRPr/>
            </a:pPr>
            <a:fld id="{CB004FDB-1C4F-44DF-B700-F8C0E12D196F}"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2</a:t>
            </a:r>
            <a:r>
              <a:rPr lang="en-US" smtClean="0"/>
              <a:t> </a:t>
            </a:r>
            <a:br>
              <a:rPr lang="en-US" smtClean="0"/>
            </a:br>
            <a:r>
              <a:rPr lang="en-US" sz="2800" smtClean="0"/>
              <a:t>Complete the eDIRECT user setup process</a:t>
            </a:r>
          </a:p>
        </p:txBody>
      </p:sp>
      <p:sp>
        <p:nvSpPr>
          <p:cNvPr id="7" name="Content Placeholder 6"/>
          <p:cNvSpPr>
            <a:spLocks noGrp="1"/>
          </p:cNvSpPr>
          <p:nvPr>
            <p:ph idx="1"/>
          </p:nvPr>
        </p:nvSpPr>
        <p:spPr>
          <a:xfrm>
            <a:off x="457200" y="2517775"/>
            <a:ext cx="8229600" cy="3608388"/>
          </a:xfrm>
          <a:ln>
            <a:solidFill>
              <a:schemeClr val="accent1">
                <a:lumMod val="50000"/>
              </a:schemeClr>
            </a:solidFill>
          </a:ln>
        </p:spPr>
        <p:txBody>
          <a:bodyPr rtlCol="0">
            <a:normAutofit/>
          </a:bodyPr>
          <a:lstStyle/>
          <a:p>
            <a:pPr marL="457200" indent="-457200" eaLnBrk="1" fontAlgn="auto" hangingPunct="1">
              <a:spcAft>
                <a:spcPts val="0"/>
              </a:spcAft>
              <a:defRPr/>
            </a:pPr>
            <a:r>
              <a:rPr lang="en-US" sz="2400" dirty="0" smtClean="0"/>
              <a:t>PA Customer Service will set up user accounts for </a:t>
            </a:r>
            <a:r>
              <a:rPr lang="en-US" sz="2400" dirty="0"/>
              <a:t>d</a:t>
            </a:r>
            <a:r>
              <a:rPr lang="en-US" sz="2400" dirty="0" smtClean="0"/>
              <a:t>istrict level users.</a:t>
            </a:r>
          </a:p>
          <a:p>
            <a:pPr marL="457200" indent="-457200" eaLnBrk="1" fontAlgn="auto" hangingPunct="1">
              <a:spcAft>
                <a:spcPts val="0"/>
              </a:spcAft>
              <a:defRPr/>
            </a:pPr>
            <a:r>
              <a:rPr lang="en-US" sz="2400" dirty="0" smtClean="0"/>
              <a:t>All new district level users will receive a system-generated email.</a:t>
            </a:r>
          </a:p>
          <a:p>
            <a:pPr marL="457200" indent="-457200" eaLnBrk="1" fontAlgn="auto" hangingPunct="1">
              <a:spcAft>
                <a:spcPts val="0"/>
              </a:spcAft>
              <a:defRPr/>
            </a:pPr>
            <a:r>
              <a:rPr lang="en-US" sz="2400" dirty="0" smtClean="0"/>
              <a:t>District users will be granted rights to add all other required users to eDIRECT (i.e., Technology Coordinators, School Test Coordinators, and Teachers).</a:t>
            </a:r>
          </a:p>
          <a:p>
            <a:pPr marL="457200" indent="-457200" eaLnBrk="1" fontAlgn="auto" hangingPunct="1">
              <a:spcAft>
                <a:spcPts val="0"/>
              </a:spcAft>
              <a:defRPr/>
            </a:pPr>
            <a:r>
              <a:rPr lang="en-US" sz="2400" dirty="0" smtClean="0"/>
              <a:t>New users will then be able to access </a:t>
            </a:r>
            <a:r>
              <a:rPr lang="en-US" sz="2400" dirty="0" err="1" smtClean="0"/>
              <a:t>eDIRECT</a:t>
            </a:r>
            <a:r>
              <a:rPr lang="en-US" sz="2400" dirty="0" smtClean="0"/>
              <a:t>, log on, and set up accounts.</a:t>
            </a:r>
          </a:p>
        </p:txBody>
      </p:sp>
      <p:sp>
        <p:nvSpPr>
          <p:cNvPr id="4" name="Slide Number Placeholder 3"/>
          <p:cNvSpPr>
            <a:spLocks noGrp="1"/>
          </p:cNvSpPr>
          <p:nvPr>
            <p:ph type="sldNum" sz="quarter" idx="12"/>
          </p:nvPr>
        </p:nvSpPr>
        <p:spPr/>
        <p:txBody>
          <a:bodyPr/>
          <a:lstStyle/>
          <a:p>
            <a:pPr>
              <a:defRPr/>
            </a:pPr>
            <a:fld id="{1BCEEA32-2279-4CB4-A334-909FD673C81C}" type="slidenum">
              <a:rPr lang="en-US" smtClean="0"/>
              <a:pPr>
                <a:defRPr/>
              </a:pPr>
              <a:t>13</a:t>
            </a:fld>
            <a:endParaRPr lang="en-US" dirty="0"/>
          </a:p>
        </p:txBody>
      </p:sp>
      <p:sp>
        <p:nvSpPr>
          <p:cNvPr id="5" name="Date Placeholder 4"/>
          <p:cNvSpPr>
            <a:spLocks noGrp="1"/>
          </p:cNvSpPr>
          <p:nvPr>
            <p:ph type="dt" sz="quarter" idx="10"/>
          </p:nvPr>
        </p:nvSpPr>
        <p:spPr/>
        <p:txBody>
          <a:bodyPr/>
          <a:lstStyle/>
          <a:p>
            <a:pPr>
              <a:defRPr/>
            </a:pPr>
            <a:fld id="{47A485C1-D9DE-4386-96CF-6A566151C8C2}"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675" y="895350"/>
            <a:ext cx="8229600" cy="1325563"/>
          </a:xfrm>
        </p:spPr>
        <p:txBody>
          <a:bodyPr rtlCol="0">
            <a:normAutofit fontScale="90000"/>
          </a:bodyPr>
          <a:lstStyle/>
          <a:p>
            <a:pPr eaLnBrk="1" fontAlgn="auto" hangingPunct="1">
              <a:spcBef>
                <a:spcPts val="600"/>
              </a:spcBef>
              <a:spcAft>
                <a:spcPts val="0"/>
              </a:spcAft>
              <a:defRPr/>
            </a:pPr>
            <a:r>
              <a:rPr lang="en-US" b="1" dirty="0" smtClean="0">
                <a:solidFill>
                  <a:srgbClr val="002060"/>
                </a:solidFill>
              </a:rPr>
              <a:t>Implementation Plan</a:t>
            </a:r>
            <a:r>
              <a:rPr lang="en-US" dirty="0" smtClean="0">
                <a:solidFill>
                  <a:srgbClr val="002060"/>
                </a:solidFill>
              </a:rPr>
              <a:t/>
            </a:r>
            <a:br>
              <a:rPr lang="en-US" dirty="0" smtClean="0">
                <a:solidFill>
                  <a:srgbClr val="002060"/>
                </a:solidFill>
              </a:rPr>
            </a:br>
            <a:r>
              <a:rPr lang="en-US" sz="3600" dirty="0" smtClean="0">
                <a:solidFill>
                  <a:srgbClr val="002060"/>
                </a:solidFill>
              </a:rPr>
              <a:t>STEP 3</a:t>
            </a:r>
            <a:r>
              <a:rPr lang="en-US" dirty="0" smtClean="0"/>
              <a:t> </a:t>
            </a:r>
            <a:br>
              <a:rPr lang="en-US" dirty="0" smtClean="0"/>
            </a:br>
            <a:r>
              <a:rPr lang="en-US" sz="3200" dirty="0" smtClean="0"/>
              <a:t> </a:t>
            </a:r>
            <a:r>
              <a:rPr lang="en-US" sz="3100" dirty="0" smtClean="0"/>
              <a:t>Complete PA Online Assessment software installation</a:t>
            </a:r>
          </a:p>
        </p:txBody>
      </p:sp>
      <p:sp>
        <p:nvSpPr>
          <p:cNvPr id="7" name="Content Placeholder 6"/>
          <p:cNvSpPr>
            <a:spLocks noGrp="1"/>
          </p:cNvSpPr>
          <p:nvPr>
            <p:ph idx="1"/>
          </p:nvPr>
        </p:nvSpPr>
        <p:spPr>
          <a:xfrm>
            <a:off x="457200" y="2517775"/>
            <a:ext cx="8229600" cy="3944938"/>
          </a:xfrm>
          <a:ln>
            <a:solidFill>
              <a:schemeClr val="accent1">
                <a:lumMod val="50000"/>
              </a:schemeClr>
            </a:solidFill>
          </a:ln>
        </p:spPr>
        <p:txBody>
          <a:bodyPr rtlCol="0">
            <a:normAutofit/>
          </a:bodyPr>
          <a:lstStyle/>
          <a:p>
            <a:pPr marL="457200" indent="-457200" eaLnBrk="1" fontAlgn="auto" hangingPunct="1">
              <a:spcAft>
                <a:spcPts val="0"/>
              </a:spcAft>
              <a:defRPr/>
            </a:pPr>
            <a:r>
              <a:rPr lang="en-US" sz="2000" dirty="0" smtClean="0"/>
              <a:t>Technology Coordinators log on to </a:t>
            </a:r>
            <a:r>
              <a:rPr lang="en-US" sz="2000" dirty="0" err="1" smtClean="0"/>
              <a:t>eDIRECT</a:t>
            </a:r>
            <a:r>
              <a:rPr lang="en-US" sz="2000" dirty="0" smtClean="0"/>
              <a:t> to access the software downloads.</a:t>
            </a:r>
          </a:p>
          <a:p>
            <a:pPr marL="457200" indent="-457200" eaLnBrk="1" fontAlgn="auto" hangingPunct="1">
              <a:spcAft>
                <a:spcPts val="0"/>
              </a:spcAft>
              <a:defRPr/>
            </a:pPr>
            <a:r>
              <a:rPr lang="en-US" sz="2000" dirty="0" smtClean="0"/>
              <a:t>Technology Coordinators should download software to all school computers that will be used to administer the CDT.</a:t>
            </a:r>
          </a:p>
        </p:txBody>
      </p:sp>
      <p:pic>
        <p:nvPicPr>
          <p:cNvPr id="27652" name="Picture 1"/>
          <p:cNvPicPr>
            <a:picLocks noChangeAspect="1" noChangeArrowheads="1"/>
          </p:cNvPicPr>
          <p:nvPr/>
        </p:nvPicPr>
        <p:blipFill>
          <a:blip r:embed="rId3" cstate="print"/>
          <a:srcRect/>
          <a:stretch>
            <a:fillRect/>
          </a:stretch>
        </p:blipFill>
        <p:spPr bwMode="auto">
          <a:xfrm>
            <a:off x="703263" y="4159250"/>
            <a:ext cx="3770312" cy="2101850"/>
          </a:xfrm>
          <a:prstGeom prst="rect">
            <a:avLst/>
          </a:prstGeom>
          <a:noFill/>
          <a:ln w="9525">
            <a:noFill/>
            <a:miter lim="800000"/>
            <a:headEnd/>
            <a:tailEnd/>
          </a:ln>
        </p:spPr>
      </p:pic>
      <p:pic>
        <p:nvPicPr>
          <p:cNvPr id="9" name="Picture 8" descr="\\drcfs01\Home$\dschachenmeyer\Desktop\Student Interface.png"/>
          <p:cNvPicPr>
            <a:picLocks noChangeAspect="1" noChangeArrowheads="1"/>
          </p:cNvPicPr>
          <p:nvPr/>
        </p:nvPicPr>
        <p:blipFill>
          <a:blip r:embed="rId4" cstate="print"/>
          <a:srcRect b="151"/>
          <a:stretch>
            <a:fillRect/>
          </a:stretch>
        </p:blipFill>
        <p:spPr bwMode="auto">
          <a:xfrm>
            <a:off x="4754563" y="3849688"/>
            <a:ext cx="3452812" cy="2560637"/>
          </a:xfrm>
          <a:prstGeom prst="rect">
            <a:avLst/>
          </a:prstGeom>
          <a:ln>
            <a:noFill/>
          </a:ln>
          <a:effectLst>
            <a:outerShdw blurRad="190500" algn="tl" rotWithShape="0">
              <a:srgbClr val="000000">
                <a:alpha val="70000"/>
              </a:srgbClr>
            </a:outerShdw>
          </a:effectLst>
        </p:spPr>
      </p:pic>
      <p:sp>
        <p:nvSpPr>
          <p:cNvPr id="8" name="Slide Number Placeholder 7"/>
          <p:cNvSpPr>
            <a:spLocks noGrp="1"/>
          </p:cNvSpPr>
          <p:nvPr>
            <p:ph type="sldNum" sz="quarter" idx="12"/>
          </p:nvPr>
        </p:nvSpPr>
        <p:spPr/>
        <p:txBody>
          <a:bodyPr/>
          <a:lstStyle/>
          <a:p>
            <a:pPr>
              <a:defRPr/>
            </a:pPr>
            <a:fld id="{A1C18420-6B12-40FB-A70C-1253C3E631CF}" type="slidenum">
              <a:rPr lang="en-US" smtClean="0"/>
              <a:pPr>
                <a:defRPr/>
              </a:pPr>
              <a:t>14</a:t>
            </a:fld>
            <a:endParaRPr lang="en-US" dirty="0"/>
          </a:p>
        </p:txBody>
      </p:sp>
      <p:sp>
        <p:nvSpPr>
          <p:cNvPr id="10" name="Date Placeholder 9"/>
          <p:cNvSpPr>
            <a:spLocks noGrp="1"/>
          </p:cNvSpPr>
          <p:nvPr>
            <p:ph type="dt" sz="quarter" idx="10"/>
          </p:nvPr>
        </p:nvSpPr>
        <p:spPr/>
        <p:txBody>
          <a:bodyPr/>
          <a:lstStyle/>
          <a:p>
            <a:pPr>
              <a:defRPr/>
            </a:pPr>
            <a:fld id="{F712373B-63CC-42A6-9FF0-609AFECB4321}"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4</a:t>
            </a:r>
            <a:r>
              <a:rPr lang="en-US" smtClean="0"/>
              <a:t/>
            </a:r>
            <a:br>
              <a:rPr lang="en-US" smtClean="0"/>
            </a:br>
            <a:r>
              <a:rPr lang="en-US" sz="3200" smtClean="0"/>
              <a:t> </a:t>
            </a:r>
            <a:r>
              <a:rPr lang="en-US" sz="2800" smtClean="0"/>
              <a:t>Complete the Test Setup process</a:t>
            </a:r>
          </a:p>
        </p:txBody>
      </p:sp>
      <p:sp>
        <p:nvSpPr>
          <p:cNvPr id="7" name="Content Placeholder 6"/>
          <p:cNvSpPr>
            <a:spLocks noGrp="1"/>
          </p:cNvSpPr>
          <p:nvPr>
            <p:ph idx="1"/>
          </p:nvPr>
        </p:nvSpPr>
        <p:spPr>
          <a:xfrm>
            <a:off x="457200" y="2457450"/>
            <a:ext cx="8104188" cy="2220913"/>
          </a:xfrm>
          <a:ln>
            <a:solidFill>
              <a:schemeClr val="accent1">
                <a:lumMod val="50000"/>
              </a:schemeClr>
            </a:solidFill>
          </a:ln>
        </p:spPr>
        <p:txBody>
          <a:bodyPr rtlCol="0">
            <a:normAutofit fontScale="92500" lnSpcReduction="20000"/>
          </a:bodyPr>
          <a:lstStyle/>
          <a:p>
            <a:pPr marL="457200" indent="-457200" eaLnBrk="1" fontAlgn="auto" hangingPunct="1">
              <a:spcAft>
                <a:spcPts val="0"/>
              </a:spcAft>
              <a:defRPr/>
            </a:pPr>
            <a:r>
              <a:rPr lang="en-US" sz="2400" dirty="0" smtClean="0"/>
              <a:t>Test Coordinators access eDIRECT Test Setup to verify/manage student and teacher data and set up Student Groups (classes) for all teachers using the CDT.</a:t>
            </a:r>
          </a:p>
          <a:p>
            <a:pPr marL="457200" indent="-457200" eaLnBrk="1" fontAlgn="auto" hangingPunct="1">
              <a:spcAft>
                <a:spcPts val="0"/>
              </a:spcAft>
              <a:defRPr/>
            </a:pPr>
            <a:r>
              <a:rPr lang="en-US" sz="2400" dirty="0" smtClean="0"/>
              <a:t>Teachers access eDIRECT Test Setup and set up Test Sessions for all students who will be taking the CDT.</a:t>
            </a:r>
          </a:p>
          <a:p>
            <a:pPr marL="457200" indent="-457200" eaLnBrk="1" fontAlgn="auto" hangingPunct="1">
              <a:spcAft>
                <a:spcPts val="0"/>
              </a:spcAft>
              <a:defRPr/>
            </a:pPr>
            <a:r>
              <a:rPr lang="en-US" sz="2400" dirty="0" smtClean="0"/>
              <a:t>Teachers or Test Administrators print Student Test Login Tickets before students enter the computer lab.</a:t>
            </a:r>
          </a:p>
          <a:p>
            <a:pPr eaLnBrk="1" fontAlgn="auto" hangingPunct="1">
              <a:spcAft>
                <a:spcPts val="0"/>
              </a:spcAft>
              <a:buFont typeface="Arial" pitchFamily="34" charset="0"/>
              <a:buNone/>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5DCE4FF2-A352-40B5-992E-B27664D3F95B}" type="slidenum">
              <a:rPr lang="en-US" smtClean="0"/>
              <a:pPr>
                <a:defRPr/>
              </a:pPr>
              <a:t>15</a:t>
            </a:fld>
            <a:endParaRPr lang="en-US" dirty="0"/>
          </a:p>
        </p:txBody>
      </p:sp>
      <p:pic>
        <p:nvPicPr>
          <p:cNvPr id="5" name="Picture 4"/>
          <p:cNvPicPr>
            <a:picLocks noChangeAspect="1"/>
          </p:cNvPicPr>
          <p:nvPr/>
        </p:nvPicPr>
        <p:blipFill>
          <a:blip r:embed="rId3" cstate="print"/>
          <a:srcRect l="2758" t="7547" r="2159" b="1773"/>
          <a:stretch>
            <a:fillRect/>
          </a:stretch>
        </p:blipFill>
        <p:spPr bwMode="auto">
          <a:xfrm>
            <a:off x="3186113" y="4892675"/>
            <a:ext cx="2743200" cy="1492250"/>
          </a:xfrm>
          <a:prstGeom prst="rect">
            <a:avLst/>
          </a:prstGeom>
          <a:ln>
            <a:noFill/>
          </a:ln>
          <a:effectLst>
            <a:outerShdw blurRad="292100" dist="139700" dir="2700000" algn="tl" rotWithShape="0">
              <a:srgbClr val="333333">
                <a:alpha val="65000"/>
              </a:srgbClr>
            </a:outerShdw>
          </a:effectLst>
        </p:spPr>
      </p:pic>
      <p:sp>
        <p:nvSpPr>
          <p:cNvPr id="6" name="Date Placeholder 5"/>
          <p:cNvSpPr>
            <a:spLocks noGrp="1"/>
          </p:cNvSpPr>
          <p:nvPr>
            <p:ph type="dt" sz="quarter" idx="10"/>
          </p:nvPr>
        </p:nvSpPr>
        <p:spPr/>
        <p:txBody>
          <a:bodyPr/>
          <a:lstStyle/>
          <a:p>
            <a:pPr>
              <a:defRPr/>
            </a:pPr>
            <a:fld id="{97BA9D40-44A9-486D-859C-53EB283F2AA4}"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fontScale="85000" lnSpcReduction="20000"/>
          </a:bodyPr>
          <a:lstStyle/>
          <a:p>
            <a:pPr marL="457200" indent="-457200" eaLnBrk="1" fontAlgn="auto" hangingPunct="1">
              <a:spcAft>
                <a:spcPts val="0"/>
              </a:spcAft>
              <a:defRPr/>
            </a:pPr>
            <a:r>
              <a:rPr lang="en-US" sz="2800" dirty="0" smtClean="0"/>
              <a:t>Teachers or Test Administrators schedule time for students to use the PA Online Tutorials.  </a:t>
            </a:r>
          </a:p>
          <a:p>
            <a:pPr marL="457200" indent="-457200">
              <a:defRPr/>
            </a:pPr>
            <a:r>
              <a:rPr lang="en-US" sz="2800" dirty="0" smtClean="0"/>
              <a:t>Students view the tutorials to become familiar with the PA Online Assessment software prior to testing.</a:t>
            </a:r>
            <a:endParaRPr lang="en-US" sz="2400" dirty="0" smtClean="0"/>
          </a:p>
          <a:p>
            <a:pPr lvl="1">
              <a:defRPr/>
            </a:pPr>
            <a:r>
              <a:rPr lang="en-US" sz="2400" dirty="0" smtClean="0"/>
              <a:t>Ensure students view the tutorials specific to the subject in which they are participating prior to testing.</a:t>
            </a:r>
          </a:p>
          <a:p>
            <a:pPr lvl="1">
              <a:defRPr/>
            </a:pPr>
            <a:r>
              <a:rPr lang="en-US" sz="2400" dirty="0" smtClean="0"/>
              <a:t>Allow a minimum of 20 minutes to view.</a:t>
            </a:r>
          </a:p>
          <a:p>
            <a:pPr lvl="1">
              <a:defRPr/>
            </a:pPr>
            <a:r>
              <a:rPr lang="en-US" sz="2400" dirty="0" smtClean="0"/>
              <a:t>Tutorials can be reviewed as often as needed.</a:t>
            </a:r>
            <a:endParaRPr lang="en-US" dirty="0" smtClean="0"/>
          </a:p>
          <a:p>
            <a:pPr marL="457200" indent="-457200">
              <a:defRPr/>
            </a:pPr>
            <a:r>
              <a:rPr lang="en-US" sz="2800" dirty="0" smtClean="0"/>
              <a:t>District and School Test Coordinators, Teachers, and Test Administrators should view Tutorials prior to administering assessments.</a:t>
            </a:r>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D0EB98F9-D3BC-4377-8250-2ADE3337C2D7}" type="slidenum">
              <a:rPr lang="en-US" smtClean="0"/>
              <a:pPr>
                <a:defRPr/>
              </a:pPr>
              <a:t>16</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6263" y="2236788"/>
            <a:ext cx="8131175" cy="42338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23" name="Title 5"/>
          <p:cNvSpPr>
            <a:spLocks noGrp="1"/>
          </p:cNvSpPr>
          <p:nvPr>
            <p:ph type="title"/>
          </p:nvPr>
        </p:nvSpPr>
        <p:spPr>
          <a:xfrm>
            <a:off x="447675" y="895350"/>
            <a:ext cx="8229600" cy="10461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4" name="Slide Number Placeholder 3"/>
          <p:cNvSpPr>
            <a:spLocks noGrp="1"/>
          </p:cNvSpPr>
          <p:nvPr>
            <p:ph type="sldNum" sz="quarter" idx="12"/>
          </p:nvPr>
        </p:nvSpPr>
        <p:spPr/>
        <p:txBody>
          <a:bodyPr/>
          <a:lstStyle/>
          <a:p>
            <a:pPr>
              <a:defRPr/>
            </a:pPr>
            <a:fld id="{3E225115-18DE-49F7-B679-CCCE01C0E0C0}" type="slidenum">
              <a:rPr lang="en-US" smtClean="0"/>
              <a:pPr>
                <a:defRPr/>
              </a:pPr>
              <a:t>17</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9/16/2012</a:t>
            </a:fld>
            <a:endParaRPr lang="en-US" dirty="0"/>
          </a:p>
        </p:txBody>
      </p:sp>
      <p:sp>
        <p:nvSpPr>
          <p:cNvPr id="9" name="Content Placeholder 2"/>
          <p:cNvSpPr>
            <a:spLocks noGrp="1"/>
          </p:cNvSpPr>
          <p:nvPr>
            <p:ph idx="1"/>
          </p:nvPr>
        </p:nvSpPr>
        <p:spPr/>
        <p:txBody>
          <a:bodyPr/>
          <a:lstStyle/>
          <a:p>
            <a:pPr>
              <a:buFontTx/>
              <a:buNone/>
              <a:defRPr/>
            </a:pPr>
            <a:r>
              <a:rPr lang="en-US" dirty="0" smtClean="0"/>
              <a:t>	</a:t>
            </a:r>
          </a:p>
          <a:p>
            <a:pPr indent="0">
              <a:buFontTx/>
              <a:buNone/>
              <a:defRPr/>
            </a:pPr>
            <a:r>
              <a:rPr lang="en-US" sz="2800" dirty="0" smtClean="0"/>
              <a:t>Access the tutorials by double-clicking the PA Online Tutorials icon on the computer desktop.</a:t>
            </a:r>
          </a:p>
        </p:txBody>
      </p:sp>
      <p:pic>
        <p:nvPicPr>
          <p:cNvPr id="30727" name="Picture 2"/>
          <p:cNvPicPr>
            <a:picLocks noChangeAspect="1" noChangeArrowheads="1"/>
          </p:cNvPicPr>
          <p:nvPr/>
        </p:nvPicPr>
        <p:blipFill>
          <a:blip r:embed="rId3" cstate="print"/>
          <a:srcRect/>
          <a:stretch>
            <a:fillRect/>
          </a:stretch>
        </p:blipFill>
        <p:spPr bwMode="auto">
          <a:xfrm>
            <a:off x="1008063" y="4365625"/>
            <a:ext cx="1476375" cy="1447800"/>
          </a:xfrm>
          <a:prstGeom prst="rect">
            <a:avLst/>
          </a:prstGeom>
          <a:noFill/>
          <a:ln w="9525">
            <a:noFill/>
            <a:miter lim="800000"/>
            <a:headEnd/>
            <a:tailEnd/>
          </a:ln>
        </p:spPr>
      </p:pic>
      <p:pic>
        <p:nvPicPr>
          <p:cNvPr id="11" name="Picture 8"/>
          <p:cNvPicPr>
            <a:picLocks noChangeAspect="1" noChangeArrowheads="1"/>
          </p:cNvPicPr>
          <p:nvPr/>
        </p:nvPicPr>
        <p:blipFill>
          <a:blip r:embed="rId4" cstate="print"/>
          <a:srcRect/>
          <a:stretch>
            <a:fillRect/>
          </a:stretch>
        </p:blipFill>
        <p:spPr bwMode="auto">
          <a:xfrm>
            <a:off x="3159125" y="3189288"/>
            <a:ext cx="4273550" cy="3200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76263" y="2236788"/>
            <a:ext cx="8131175" cy="42338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1747" name="Title 5"/>
          <p:cNvSpPr>
            <a:spLocks noGrp="1"/>
          </p:cNvSpPr>
          <p:nvPr>
            <p:ph type="title"/>
          </p:nvPr>
        </p:nvSpPr>
        <p:spPr>
          <a:xfrm>
            <a:off x="447675" y="895350"/>
            <a:ext cx="8229600" cy="10461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5</a:t>
            </a:r>
            <a:r>
              <a:rPr lang="en-US" smtClean="0"/>
              <a:t/>
            </a:r>
            <a:br>
              <a:rPr lang="en-US" smtClean="0"/>
            </a:br>
            <a:r>
              <a:rPr lang="en-US" sz="3200" smtClean="0"/>
              <a:t> </a:t>
            </a:r>
            <a:r>
              <a:rPr lang="en-US" sz="2800" smtClean="0"/>
              <a:t>Administer the Online Tutorials</a:t>
            </a:r>
          </a:p>
        </p:txBody>
      </p:sp>
      <p:sp>
        <p:nvSpPr>
          <p:cNvPr id="4" name="Slide Number Placeholder 3"/>
          <p:cNvSpPr>
            <a:spLocks noGrp="1"/>
          </p:cNvSpPr>
          <p:nvPr>
            <p:ph type="sldNum" sz="quarter" idx="12"/>
          </p:nvPr>
        </p:nvSpPr>
        <p:spPr/>
        <p:txBody>
          <a:bodyPr/>
          <a:lstStyle/>
          <a:p>
            <a:pPr>
              <a:defRPr/>
            </a:pPr>
            <a:fld id="{542EC3B5-BFCA-45D2-B21A-980CAF68114B}" type="slidenum">
              <a:rPr lang="en-US" smtClean="0"/>
              <a:pPr>
                <a:defRPr/>
              </a:pPr>
              <a:t>18</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9/16/2012</a:t>
            </a:fld>
            <a:endParaRPr lang="en-US" dirty="0"/>
          </a:p>
        </p:txBody>
      </p:sp>
      <p:sp>
        <p:nvSpPr>
          <p:cNvPr id="9" name="Content Placeholder 2"/>
          <p:cNvSpPr>
            <a:spLocks noGrp="1"/>
          </p:cNvSpPr>
          <p:nvPr>
            <p:ph idx="1"/>
          </p:nvPr>
        </p:nvSpPr>
        <p:spPr/>
        <p:txBody>
          <a:bodyPr/>
          <a:lstStyle/>
          <a:p>
            <a:pPr>
              <a:buFontTx/>
              <a:buNone/>
              <a:defRPr/>
            </a:pPr>
            <a:r>
              <a:rPr lang="en-US" dirty="0" smtClean="0"/>
              <a:t>	</a:t>
            </a:r>
          </a:p>
          <a:p>
            <a:pPr indent="0">
              <a:buFontTx/>
              <a:buNone/>
              <a:defRPr/>
            </a:pPr>
            <a:endParaRPr lang="en-US" sz="2800" dirty="0" smtClean="0"/>
          </a:p>
          <a:p>
            <a:pPr indent="0">
              <a:buFontTx/>
              <a:buNone/>
              <a:defRPr/>
            </a:pPr>
            <a:r>
              <a:rPr lang="en-US" sz="2800" dirty="0" smtClean="0"/>
              <a:t>Online tutorials can also be accessed via </a:t>
            </a:r>
            <a:r>
              <a:rPr lang="en-US" sz="2800" dirty="0" err="1" smtClean="0"/>
              <a:t>eDIRECT</a:t>
            </a:r>
            <a:r>
              <a:rPr lang="en-US" sz="2800" dirty="0" smtClean="0"/>
              <a:t>:</a:t>
            </a:r>
          </a:p>
          <a:p>
            <a:pPr marL="628650" indent="-400050">
              <a:buFont typeface="+mj-lt"/>
              <a:buAutoNum type="arabicPeriod"/>
              <a:defRPr/>
            </a:pPr>
            <a:r>
              <a:rPr lang="en-US" sz="2800" dirty="0" smtClean="0"/>
              <a:t>Log on to </a:t>
            </a:r>
            <a:r>
              <a:rPr lang="en-US" sz="2800" dirty="0" err="1" smtClean="0"/>
              <a:t>eDIRECT</a:t>
            </a:r>
            <a:r>
              <a:rPr lang="en-US" sz="2800" dirty="0" smtClean="0"/>
              <a:t> – </a:t>
            </a:r>
            <a:r>
              <a:rPr lang="en-US" sz="2800" dirty="0" smtClean="0">
                <a:hlinkClick r:id="rId3"/>
              </a:rPr>
              <a:t>https://pa.drcedirect.com</a:t>
            </a:r>
            <a:r>
              <a:rPr lang="en-US" sz="2800" dirty="0" smtClean="0"/>
              <a:t>.</a:t>
            </a:r>
          </a:p>
          <a:p>
            <a:pPr marL="628650" indent="-400050">
              <a:buFont typeface="+mj-lt"/>
              <a:buAutoNum type="arabicPeriod"/>
              <a:defRPr/>
            </a:pPr>
            <a:r>
              <a:rPr lang="en-US" sz="2800" dirty="0" smtClean="0"/>
              <a:t>Click on </a:t>
            </a:r>
            <a:r>
              <a:rPr lang="en-US" sz="2800" i="1" dirty="0" smtClean="0"/>
              <a:t>Test Setup </a:t>
            </a:r>
            <a:r>
              <a:rPr lang="en-US" sz="2800" dirty="0" smtClean="0"/>
              <a:t>and select </a:t>
            </a:r>
            <a:r>
              <a:rPr lang="en-US" sz="2800" i="1" dirty="0" smtClean="0"/>
              <a:t>General Information.</a:t>
            </a:r>
          </a:p>
          <a:p>
            <a:pPr marL="628650" indent="-400050">
              <a:buFont typeface="+mj-lt"/>
              <a:buAutoNum type="arabicPeriod"/>
              <a:defRPr/>
            </a:pPr>
            <a:r>
              <a:rPr lang="en-US" sz="2800" dirty="0" smtClean="0"/>
              <a:t>Select the </a:t>
            </a:r>
            <a:r>
              <a:rPr lang="en-US" sz="2800" i="1" dirty="0" smtClean="0"/>
              <a:t>Test Tutorials </a:t>
            </a:r>
            <a:r>
              <a:rPr lang="en-US" sz="2800" dirty="0" smtClean="0"/>
              <a:t>tab and click on the </a:t>
            </a:r>
            <a:r>
              <a:rPr lang="en-US" sz="2800" i="1" dirty="0" smtClean="0"/>
              <a:t>Play Tutorial</a:t>
            </a:r>
            <a:r>
              <a:rPr lang="en-US" sz="2800" dirty="0" smtClean="0"/>
              <a:t> icon in the </a:t>
            </a:r>
            <a:r>
              <a:rPr lang="en-US" sz="2800" i="1" dirty="0" smtClean="0"/>
              <a:t>Action</a:t>
            </a:r>
            <a:r>
              <a:rPr lang="en-US" sz="2800" dirty="0" smtClean="0"/>
              <a:t> column to access the tutorials.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6</a:t>
            </a:r>
            <a:r>
              <a:rPr lang="en-US" smtClean="0"/>
              <a:t/>
            </a:r>
            <a:br>
              <a:rPr lang="en-US" smtClean="0"/>
            </a:br>
            <a:r>
              <a:rPr lang="en-US" sz="3200" smtClean="0"/>
              <a:t> </a:t>
            </a:r>
            <a:r>
              <a:rPr lang="en-US" sz="2800" smtClean="0"/>
              <a:t>Administer the Online Tools Training </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fontScale="85000" lnSpcReduction="10000"/>
          </a:bodyPr>
          <a:lstStyle/>
          <a:p>
            <a:pPr eaLnBrk="1" fontAlgn="auto" hangingPunct="1">
              <a:spcAft>
                <a:spcPts val="0"/>
              </a:spcAft>
              <a:defRPr/>
            </a:pPr>
            <a:r>
              <a:rPr lang="en-US" sz="2800" dirty="0" smtClean="0"/>
              <a:t>Teachers or Test Administrators schedule time for students to take the Online Tools Training (OTT).</a:t>
            </a:r>
          </a:p>
          <a:p>
            <a:pPr>
              <a:defRPr/>
            </a:pPr>
            <a:r>
              <a:rPr lang="en-US" sz="2800" dirty="0" smtClean="0"/>
              <a:t>Students can practice using the online tools and become familiar with functionality of the software prior to testing. </a:t>
            </a:r>
            <a:endParaRPr lang="en-US" sz="2400" dirty="0" smtClean="0"/>
          </a:p>
          <a:p>
            <a:pPr lvl="1">
              <a:defRPr/>
            </a:pPr>
            <a:r>
              <a:rPr lang="en-US" sz="2400" dirty="0" smtClean="0"/>
              <a:t>Ensure students take the OTT specific to the subject in which they are participating prior to testing.</a:t>
            </a:r>
          </a:p>
          <a:p>
            <a:pPr lvl="1">
              <a:defRPr/>
            </a:pPr>
            <a:r>
              <a:rPr lang="en-US" sz="2400" dirty="0" smtClean="0"/>
              <a:t>Allow 15 minutes to work through a single OTT.</a:t>
            </a:r>
            <a:endParaRPr lang="en-US" dirty="0" smtClean="0"/>
          </a:p>
          <a:p>
            <a:pPr>
              <a:defRPr/>
            </a:pPr>
            <a:r>
              <a:rPr lang="en-US" sz="2800" dirty="0" smtClean="0"/>
              <a:t>District and School Test Coordinators, Teachers, and Test Administrators should take the OTT prior to administering assessments.</a:t>
            </a:r>
          </a:p>
          <a:p>
            <a:pPr>
              <a:defRPr/>
            </a:pPr>
            <a:endParaRPr lang="en-US" sz="2800" dirty="0" smtClean="0"/>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FA10DD59-272E-475C-B456-AAF57D913EE0}" type="slidenum">
              <a:rPr lang="en-US" smtClean="0"/>
              <a:pPr>
                <a:defRPr/>
              </a:pPr>
              <a:t>19</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Resources: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sz="3600" dirty="0" smtClean="0">
                <a:hlinkClick r:id="rId3" action="ppaction://hlinkfile"/>
              </a:rPr>
              <a:t>KeyLearning.Wikispaces.com</a:t>
            </a:r>
            <a:endParaRPr lang="en-US" sz="3600" i="1" dirty="0" smtClean="0">
              <a:solidFill>
                <a:srgbClr val="002060"/>
              </a:solidFill>
            </a:endParaRPr>
          </a:p>
        </p:txBody>
      </p:sp>
      <p:sp>
        <p:nvSpPr>
          <p:cNvPr id="3" name="Slide Number Placeholder 2"/>
          <p:cNvSpPr>
            <a:spLocks noGrp="1"/>
          </p:cNvSpPr>
          <p:nvPr>
            <p:ph type="sldNum" sz="quarter" idx="12"/>
          </p:nvPr>
        </p:nvSpPr>
        <p:spPr/>
        <p:txBody>
          <a:bodyPr/>
          <a:lstStyle/>
          <a:p>
            <a:pPr>
              <a:defRPr/>
            </a:pPr>
            <a:fld id="{AB924709-D71B-4AC7-8F0E-4EC60ED679BA}" type="slidenum">
              <a:rPr lang="en-US">
                <a:solidFill>
                  <a:prstClr val="black">
                    <a:tint val="75000"/>
                  </a:prstClr>
                </a:solidFill>
              </a:rPr>
              <a:pPr>
                <a:defRPr/>
              </a:pPr>
              <a:t>2</a:t>
            </a:fld>
            <a:endParaRPr lang="en-US" dirty="0">
              <a:solidFill>
                <a:prstClr val="black">
                  <a:tint val="75000"/>
                </a:prstClr>
              </a:solidFill>
            </a:endParaRPr>
          </a:p>
        </p:txBody>
      </p:sp>
      <p:sp>
        <p:nvSpPr>
          <p:cNvPr id="4" name="Date Placeholder 3"/>
          <p:cNvSpPr>
            <a:spLocks noGrp="1"/>
          </p:cNvSpPr>
          <p:nvPr>
            <p:ph type="dt" sz="quarter" idx="10"/>
          </p:nvPr>
        </p:nvSpPr>
        <p:spPr/>
        <p:txBody>
          <a:bodyPr/>
          <a:lstStyle/>
          <a:p>
            <a:pPr>
              <a:defRPr/>
            </a:pPr>
            <a:fld id="{DC1FAC64-714F-46FF-AB3A-9B864F756216}" type="datetime1">
              <a:rPr lang="en-US">
                <a:solidFill>
                  <a:prstClr val="black">
                    <a:tint val="75000"/>
                  </a:prstClr>
                </a:solidFill>
              </a:rPr>
              <a:pPr>
                <a:defRPr/>
              </a:pPr>
              <a:t>9/16/2012</a:t>
            </a:fld>
            <a:endParaRPr lang="en-US" dirty="0">
              <a:solidFill>
                <a:prstClr val="black">
                  <a:tint val="75000"/>
                </a:prstClr>
              </a:solidFill>
            </a:endParaRPr>
          </a:p>
        </p:txBody>
      </p:sp>
    </p:spTree>
    <p:extLst>
      <p:ext uri="{BB962C8B-B14F-4D97-AF65-F5344CB8AC3E}">
        <p14:creationId xmlns:p14="http://schemas.microsoft.com/office/powerpoint/2010/main" val="441523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6</a:t>
            </a:r>
            <a:r>
              <a:rPr lang="en-US" smtClean="0"/>
              <a:t/>
            </a:r>
            <a:br>
              <a:rPr lang="en-US" smtClean="0"/>
            </a:br>
            <a:r>
              <a:rPr lang="en-US" sz="3200" smtClean="0"/>
              <a:t> </a:t>
            </a:r>
            <a:r>
              <a:rPr lang="en-US" sz="2800" smtClean="0"/>
              <a:t>Administer the Online Tools Training </a:t>
            </a:r>
          </a:p>
        </p:txBody>
      </p:sp>
      <p:sp>
        <p:nvSpPr>
          <p:cNvPr id="7" name="Content Placeholder 6"/>
          <p:cNvSpPr>
            <a:spLocks noGrp="1"/>
          </p:cNvSpPr>
          <p:nvPr>
            <p:ph idx="1"/>
          </p:nvPr>
        </p:nvSpPr>
        <p:spPr>
          <a:xfrm>
            <a:off x="457200" y="2457450"/>
            <a:ext cx="8104188" cy="3648075"/>
          </a:xfrm>
          <a:ln>
            <a:solidFill>
              <a:schemeClr val="accent1">
                <a:lumMod val="50000"/>
              </a:schemeClr>
            </a:solidFill>
          </a:ln>
        </p:spPr>
        <p:txBody>
          <a:bodyPr rtlCol="0">
            <a:normAutofit/>
          </a:bodyPr>
          <a:lstStyle/>
          <a:p>
            <a:pPr marL="55563" indent="0" eaLnBrk="1" fontAlgn="auto" hangingPunct="1">
              <a:spcAft>
                <a:spcPts val="0"/>
              </a:spcAft>
              <a:buFont typeface="Arial" pitchFamily="34" charset="0"/>
              <a:buNone/>
              <a:defRPr/>
            </a:pPr>
            <a:r>
              <a:rPr lang="en-US" sz="2200" dirty="0" smtClean="0"/>
              <a:t>Access the tutorials by double-clicking the PA Online Assessments icon on the computer desktop.</a:t>
            </a:r>
          </a:p>
          <a:p>
            <a:pPr marL="60325" indent="0" eaLnBrk="1" fontAlgn="auto" hangingPunct="1">
              <a:spcAft>
                <a:spcPts val="0"/>
              </a:spcAft>
              <a:buFont typeface="Arial" pitchFamily="34" charset="0"/>
              <a:buNone/>
              <a:defRPr/>
            </a:pPr>
            <a:endParaRPr lang="en-US" sz="2800" dirty="0" smtClean="0"/>
          </a:p>
          <a:p>
            <a:pPr>
              <a:defRPr/>
            </a:pPr>
            <a:endParaRPr lang="en-US" sz="2800" dirty="0" smtClean="0"/>
          </a:p>
          <a:p>
            <a:pPr lvl="1" eaLnBrk="1" fontAlgn="auto" hangingPunct="1">
              <a:spcAft>
                <a:spcPts val="0"/>
              </a:spcAft>
              <a:defRPr/>
            </a:pPr>
            <a:endParaRPr lang="en-US" sz="2000" dirty="0" smtClean="0"/>
          </a:p>
          <a:p>
            <a:pPr eaLnBrk="1" fontAlgn="auto" hangingPunct="1">
              <a:spcAft>
                <a:spcPts val="0"/>
              </a:spcAft>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7326C79D-54A0-45E1-AD79-346BC3FDC172}" type="slidenum">
              <a:rPr lang="en-US" smtClean="0"/>
              <a:pPr>
                <a:defRPr/>
              </a:pPr>
              <a:t>20</a:t>
            </a:fld>
            <a:endParaRPr lang="en-US" dirty="0"/>
          </a:p>
        </p:txBody>
      </p:sp>
      <p:sp>
        <p:nvSpPr>
          <p:cNvPr id="6" name="Date Placeholder 5"/>
          <p:cNvSpPr>
            <a:spLocks noGrp="1"/>
          </p:cNvSpPr>
          <p:nvPr>
            <p:ph type="dt" sz="quarter" idx="10"/>
          </p:nvPr>
        </p:nvSpPr>
        <p:spPr/>
        <p:txBody>
          <a:bodyPr/>
          <a:lstStyle/>
          <a:p>
            <a:pPr>
              <a:defRPr/>
            </a:pPr>
            <a:fld id="{97BA9D40-44A9-486D-859C-53EB283F2AA4}" type="datetime1">
              <a:rPr lang="en-US"/>
              <a:pPr>
                <a:defRPr/>
              </a:pPr>
              <a:t>9/16/2012</a:t>
            </a:fld>
            <a:endParaRPr lang="en-US" dirty="0"/>
          </a:p>
        </p:txBody>
      </p:sp>
      <p:pic>
        <p:nvPicPr>
          <p:cNvPr id="33798" name="Picture 2"/>
          <p:cNvPicPr>
            <a:picLocks noChangeAspect="1" noChangeArrowheads="1"/>
          </p:cNvPicPr>
          <p:nvPr/>
        </p:nvPicPr>
        <p:blipFill>
          <a:blip r:embed="rId3" cstate="print"/>
          <a:srcRect/>
          <a:stretch>
            <a:fillRect/>
          </a:stretch>
        </p:blipFill>
        <p:spPr bwMode="auto">
          <a:xfrm>
            <a:off x="787400" y="4419600"/>
            <a:ext cx="971550" cy="876300"/>
          </a:xfrm>
          <a:prstGeom prst="rect">
            <a:avLst/>
          </a:prstGeom>
          <a:noFill/>
          <a:ln w="9525">
            <a:noFill/>
            <a:miter lim="800000"/>
            <a:headEnd/>
            <a:tailEnd/>
          </a:ln>
        </p:spPr>
      </p:pic>
      <p:pic>
        <p:nvPicPr>
          <p:cNvPr id="10" name="Picture 9"/>
          <p:cNvPicPr>
            <a:picLocks noChangeAspect="1"/>
          </p:cNvPicPr>
          <p:nvPr/>
        </p:nvPicPr>
        <p:blipFill>
          <a:blip r:embed="rId4" cstate="print"/>
          <a:srcRect l="10256" t="12224" r="10150" b="13026"/>
          <a:stretch>
            <a:fillRect/>
          </a:stretch>
        </p:blipFill>
        <p:spPr bwMode="auto">
          <a:xfrm>
            <a:off x="4497388" y="3036888"/>
            <a:ext cx="3898900" cy="2925762"/>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5" cstate="print"/>
          <a:srcRect/>
          <a:stretch>
            <a:fillRect/>
          </a:stretch>
        </p:blipFill>
        <p:spPr bwMode="auto">
          <a:xfrm>
            <a:off x="2227263" y="4127500"/>
            <a:ext cx="2779712" cy="15541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5"/>
          <p:cNvSpPr>
            <a:spLocks noGrp="1"/>
          </p:cNvSpPr>
          <p:nvPr>
            <p:ph type="title"/>
          </p:nvPr>
        </p:nvSpPr>
        <p:spPr>
          <a:xfrm>
            <a:off x="447675" y="895350"/>
            <a:ext cx="8229600" cy="13255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7</a:t>
            </a:r>
            <a:r>
              <a:rPr lang="en-US" sz="2800" smtClean="0"/>
              <a:t/>
            </a:r>
            <a:br>
              <a:rPr lang="en-US" sz="2800" smtClean="0"/>
            </a:br>
            <a:r>
              <a:rPr lang="en-US" sz="3200" smtClean="0"/>
              <a:t> </a:t>
            </a:r>
            <a:r>
              <a:rPr lang="en-US" sz="2800" smtClean="0"/>
              <a:t>Administer the CDT</a:t>
            </a:r>
          </a:p>
        </p:txBody>
      </p:sp>
      <p:sp>
        <p:nvSpPr>
          <p:cNvPr id="7" name="Content Placeholder 6"/>
          <p:cNvSpPr>
            <a:spLocks noGrp="1"/>
          </p:cNvSpPr>
          <p:nvPr>
            <p:ph idx="1"/>
          </p:nvPr>
        </p:nvSpPr>
        <p:spPr>
          <a:xfrm>
            <a:off x="457200" y="2484438"/>
            <a:ext cx="8229600" cy="4002087"/>
          </a:xfrm>
          <a:ln>
            <a:solidFill>
              <a:schemeClr val="accent1">
                <a:lumMod val="50000"/>
              </a:schemeClr>
            </a:solidFill>
          </a:ln>
        </p:spPr>
        <p:txBody>
          <a:bodyPr rtlCol="0">
            <a:normAutofit/>
          </a:bodyPr>
          <a:lstStyle/>
          <a:p>
            <a:pPr eaLnBrk="1" fontAlgn="auto" hangingPunct="1">
              <a:spcAft>
                <a:spcPts val="0"/>
              </a:spcAft>
              <a:defRPr/>
            </a:pPr>
            <a:r>
              <a:rPr lang="en-US" sz="2000" dirty="0" smtClean="0"/>
              <a:t>Students enter the computer lab.</a:t>
            </a:r>
          </a:p>
          <a:p>
            <a:pPr eaLnBrk="1" fontAlgn="auto" hangingPunct="1">
              <a:spcAft>
                <a:spcPts val="0"/>
              </a:spcAft>
              <a:defRPr/>
            </a:pPr>
            <a:r>
              <a:rPr lang="en-US" sz="2000" dirty="0" smtClean="0"/>
              <a:t>Students receive a Test Login Ticket.</a:t>
            </a:r>
          </a:p>
          <a:p>
            <a:pPr eaLnBrk="1" fontAlgn="auto" hangingPunct="1">
              <a:spcAft>
                <a:spcPts val="0"/>
              </a:spcAft>
              <a:defRPr/>
            </a:pPr>
            <a:r>
              <a:rPr lang="en-US" sz="2000" dirty="0" smtClean="0"/>
              <a:t>Students view tutorials and take Online Tools Training if needed.</a:t>
            </a:r>
          </a:p>
          <a:p>
            <a:pPr eaLnBrk="1" fontAlgn="auto" hangingPunct="1">
              <a:spcAft>
                <a:spcPts val="0"/>
              </a:spcAft>
              <a:defRPr/>
            </a:pPr>
            <a:r>
              <a:rPr lang="en-US" sz="2000" dirty="0" smtClean="0"/>
              <a:t>Students sign in to their assessment and begin testing.</a:t>
            </a:r>
          </a:p>
        </p:txBody>
      </p:sp>
      <p:pic>
        <p:nvPicPr>
          <p:cNvPr id="34820" name="Picture 1"/>
          <p:cNvPicPr>
            <a:picLocks noChangeAspect="1" noChangeArrowheads="1"/>
          </p:cNvPicPr>
          <p:nvPr/>
        </p:nvPicPr>
        <p:blipFill>
          <a:blip r:embed="rId3" cstate="print"/>
          <a:srcRect/>
          <a:stretch>
            <a:fillRect/>
          </a:stretch>
        </p:blipFill>
        <p:spPr bwMode="auto">
          <a:xfrm>
            <a:off x="703263" y="4113213"/>
            <a:ext cx="3770312" cy="2103437"/>
          </a:xfrm>
          <a:prstGeom prst="rect">
            <a:avLst/>
          </a:prstGeom>
          <a:noFill/>
          <a:ln w="9525">
            <a:noFill/>
            <a:miter lim="800000"/>
            <a:headEnd/>
            <a:tailEnd/>
          </a:ln>
        </p:spPr>
      </p:pic>
      <p:pic>
        <p:nvPicPr>
          <p:cNvPr id="9" name="Picture 8" descr="\\drcfs01\Home$\dschachenmeyer\Desktop\Student Interface.png"/>
          <p:cNvPicPr>
            <a:picLocks noChangeAspect="1" noChangeArrowheads="1"/>
          </p:cNvPicPr>
          <p:nvPr/>
        </p:nvPicPr>
        <p:blipFill>
          <a:blip r:embed="rId4" cstate="print"/>
          <a:srcRect b="151"/>
          <a:stretch>
            <a:fillRect/>
          </a:stretch>
        </p:blipFill>
        <p:spPr bwMode="auto">
          <a:xfrm>
            <a:off x="4730750" y="3921125"/>
            <a:ext cx="3328988" cy="2468563"/>
          </a:xfrm>
          <a:prstGeom prst="rect">
            <a:avLst/>
          </a:prstGeom>
          <a:ln>
            <a:noFill/>
          </a:ln>
          <a:effectLst>
            <a:outerShdw blurRad="190500" algn="tl" rotWithShape="0">
              <a:srgbClr val="000000">
                <a:alpha val="70000"/>
              </a:srgbClr>
            </a:outerShdw>
          </a:effectLst>
        </p:spPr>
      </p:pic>
      <p:sp>
        <p:nvSpPr>
          <p:cNvPr id="6" name="Slide Number Placeholder 5"/>
          <p:cNvSpPr>
            <a:spLocks noGrp="1"/>
          </p:cNvSpPr>
          <p:nvPr>
            <p:ph type="sldNum" sz="quarter" idx="12"/>
          </p:nvPr>
        </p:nvSpPr>
        <p:spPr/>
        <p:txBody>
          <a:bodyPr/>
          <a:lstStyle/>
          <a:p>
            <a:pPr>
              <a:defRPr/>
            </a:pPr>
            <a:fld id="{24C48656-4787-4A6F-A8CB-DDC1C221F1C5}" type="slidenum">
              <a:rPr lang="en-US" smtClean="0"/>
              <a:pPr>
                <a:defRPr/>
              </a:pPr>
              <a:t>21</a:t>
            </a:fld>
            <a:endParaRPr lang="en-US" dirty="0"/>
          </a:p>
        </p:txBody>
      </p:sp>
      <p:sp>
        <p:nvSpPr>
          <p:cNvPr id="8" name="Date Placeholder 7"/>
          <p:cNvSpPr>
            <a:spLocks noGrp="1"/>
          </p:cNvSpPr>
          <p:nvPr>
            <p:ph type="dt" sz="quarter" idx="10"/>
          </p:nvPr>
        </p:nvSpPr>
        <p:spPr/>
        <p:txBody>
          <a:bodyPr/>
          <a:lstStyle/>
          <a:p>
            <a:pPr>
              <a:defRPr/>
            </a:pPr>
            <a:fld id="{FB047207-785C-41AD-B5CE-A58C9B3BE482}"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8</a:t>
            </a:r>
            <a:r>
              <a:rPr lang="en-US" smtClean="0"/>
              <a:t/>
            </a:r>
            <a:br>
              <a:rPr lang="en-US" smtClean="0"/>
            </a:br>
            <a:r>
              <a:rPr lang="en-US" sz="3200" smtClean="0"/>
              <a:t> </a:t>
            </a:r>
            <a:r>
              <a:rPr lang="en-US" sz="2800" smtClean="0"/>
              <a:t>Access real-time reports via eDIRECT</a:t>
            </a:r>
          </a:p>
        </p:txBody>
      </p:sp>
      <p:sp>
        <p:nvSpPr>
          <p:cNvPr id="7" name="Content Placeholder 6"/>
          <p:cNvSpPr>
            <a:spLocks noGrp="1"/>
          </p:cNvSpPr>
          <p:nvPr>
            <p:ph idx="1"/>
          </p:nvPr>
        </p:nvSpPr>
        <p:spPr>
          <a:xfrm>
            <a:off x="457200" y="2498725"/>
            <a:ext cx="8229600" cy="3636963"/>
          </a:xfrm>
          <a:ln>
            <a:solidFill>
              <a:schemeClr val="accent1">
                <a:lumMod val="50000"/>
              </a:schemeClr>
            </a:solidFill>
          </a:ln>
        </p:spPr>
        <p:txBody>
          <a:bodyPr rtlCol="0">
            <a:normAutofit/>
          </a:bodyPr>
          <a:lstStyle/>
          <a:p>
            <a:pPr eaLnBrk="1" fontAlgn="auto" hangingPunct="1">
              <a:spcAft>
                <a:spcPts val="0"/>
              </a:spcAft>
              <a:defRPr/>
            </a:pPr>
            <a:r>
              <a:rPr lang="en-US" sz="2400" dirty="0" smtClean="0"/>
              <a:t>Teacher logs on to eDIRECT after students have finished testing.</a:t>
            </a:r>
          </a:p>
          <a:p>
            <a:pPr eaLnBrk="1" fontAlgn="auto" hangingPunct="1">
              <a:spcAft>
                <a:spcPts val="0"/>
              </a:spcAft>
              <a:defRPr/>
            </a:pPr>
            <a:r>
              <a:rPr lang="en-US" sz="2400" dirty="0" smtClean="0"/>
              <a:t>Teacher selects desired </a:t>
            </a:r>
          </a:p>
          <a:p>
            <a:pPr indent="0" eaLnBrk="1" fontAlgn="auto" hangingPunct="1">
              <a:spcAft>
                <a:spcPts val="0"/>
              </a:spcAft>
              <a:buFont typeface="Arial" pitchFamily="34" charset="0"/>
              <a:buNone/>
              <a:defRPr/>
            </a:pPr>
            <a:r>
              <a:rPr lang="en-US" sz="2400" dirty="0" smtClean="0"/>
              <a:t>report configuration. </a:t>
            </a:r>
          </a:p>
          <a:p>
            <a:pPr eaLnBrk="1" fontAlgn="auto" hangingPunct="1">
              <a:spcAft>
                <a:spcPts val="0"/>
              </a:spcAft>
              <a:defRPr/>
            </a:pPr>
            <a:r>
              <a:rPr lang="en-US" sz="2400" dirty="0" smtClean="0"/>
              <a:t>Report is generated.</a:t>
            </a:r>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C2BC492C-2E36-491A-960C-587A21F29EE1}" type="slidenum">
              <a:rPr lang="en-US" smtClean="0"/>
              <a:pPr>
                <a:defRPr/>
              </a:pPr>
              <a:t>22</a:t>
            </a:fld>
            <a:endParaRPr lang="en-US" dirty="0"/>
          </a:p>
        </p:txBody>
      </p:sp>
      <p:pic>
        <p:nvPicPr>
          <p:cNvPr id="2" name="Picture 7"/>
          <p:cNvPicPr>
            <a:picLocks noChangeAspect="1" noChangeArrowheads="1"/>
          </p:cNvPicPr>
          <p:nvPr/>
        </p:nvPicPr>
        <p:blipFill>
          <a:blip r:embed="rId3" cstate="print"/>
          <a:srcRect/>
          <a:stretch>
            <a:fillRect/>
          </a:stretch>
        </p:blipFill>
        <p:spPr bwMode="auto">
          <a:xfrm>
            <a:off x="3787775" y="2949575"/>
            <a:ext cx="4708525" cy="3109913"/>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noChangeArrowheads="1"/>
          </p:cNvPicPr>
          <p:nvPr/>
        </p:nvPicPr>
        <p:blipFill>
          <a:blip r:embed="rId4" cstate="print"/>
          <a:srcRect/>
          <a:stretch>
            <a:fillRect/>
          </a:stretch>
        </p:blipFill>
        <p:spPr bwMode="auto">
          <a:xfrm>
            <a:off x="6246813" y="4533900"/>
            <a:ext cx="2382837" cy="1371600"/>
          </a:xfrm>
          <a:prstGeom prst="rect">
            <a:avLst/>
          </a:prstGeom>
          <a:ln>
            <a:noFill/>
          </a:ln>
          <a:effectLst>
            <a:outerShdw blurRad="292100" dist="139700" dir="2700000" algn="tl" rotWithShape="0">
              <a:srgbClr val="333333">
                <a:alpha val="65000"/>
              </a:srgbClr>
            </a:outerShdw>
          </a:effectLst>
        </p:spPr>
      </p:pic>
      <p:sp>
        <p:nvSpPr>
          <p:cNvPr id="9" name="Date Placeholder 8"/>
          <p:cNvSpPr>
            <a:spLocks noGrp="1"/>
          </p:cNvSpPr>
          <p:nvPr>
            <p:ph type="dt" sz="quarter" idx="10"/>
          </p:nvPr>
        </p:nvSpPr>
        <p:spPr/>
        <p:txBody>
          <a:bodyPr/>
          <a:lstStyle/>
          <a:p>
            <a:pPr>
              <a:defRPr/>
            </a:pPr>
            <a:fld id="{C3F5E13D-E1E0-4D02-8E4A-06D6228927B1}"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5"/>
          <p:cNvSpPr>
            <a:spLocks noGrp="1"/>
          </p:cNvSpPr>
          <p:nvPr>
            <p:ph type="title"/>
          </p:nvPr>
        </p:nvSpPr>
        <p:spPr>
          <a:xfrm>
            <a:off x="447675" y="895350"/>
            <a:ext cx="8229600" cy="1287463"/>
          </a:xfrm>
        </p:spPr>
        <p:txBody>
          <a:bodyPr/>
          <a:lstStyle/>
          <a:p>
            <a:pPr eaLnBrk="1" hangingPunct="1">
              <a:spcBef>
                <a:spcPts val="600"/>
              </a:spcBef>
            </a:pPr>
            <a:r>
              <a:rPr lang="en-US" sz="4000" b="1" smtClean="0">
                <a:solidFill>
                  <a:srgbClr val="002060"/>
                </a:solidFill>
              </a:rPr>
              <a:t>Implementation Plan</a:t>
            </a:r>
            <a:r>
              <a:rPr lang="en-US" sz="4000" smtClean="0">
                <a:solidFill>
                  <a:srgbClr val="002060"/>
                </a:solidFill>
              </a:rPr>
              <a:t/>
            </a:r>
            <a:br>
              <a:rPr lang="en-US" sz="4000" smtClean="0">
                <a:solidFill>
                  <a:srgbClr val="002060"/>
                </a:solidFill>
              </a:rPr>
            </a:br>
            <a:r>
              <a:rPr lang="en-US" sz="3200" smtClean="0">
                <a:solidFill>
                  <a:srgbClr val="002060"/>
                </a:solidFill>
              </a:rPr>
              <a:t>STEP 9</a:t>
            </a:r>
            <a:r>
              <a:rPr lang="en-US" smtClean="0"/>
              <a:t/>
            </a:r>
            <a:br>
              <a:rPr lang="en-US" smtClean="0"/>
            </a:br>
            <a:r>
              <a:rPr lang="en-US" sz="3200" smtClean="0"/>
              <a:t> </a:t>
            </a:r>
            <a:r>
              <a:rPr lang="en-US" sz="2800" smtClean="0"/>
              <a:t>Determine instructional plan for student(s)</a:t>
            </a:r>
          </a:p>
        </p:txBody>
      </p:sp>
      <p:sp>
        <p:nvSpPr>
          <p:cNvPr id="7" name="Content Placeholder 6"/>
          <p:cNvSpPr>
            <a:spLocks noGrp="1"/>
          </p:cNvSpPr>
          <p:nvPr>
            <p:ph idx="1"/>
          </p:nvPr>
        </p:nvSpPr>
        <p:spPr>
          <a:xfrm>
            <a:off x="457200" y="2436813"/>
            <a:ext cx="8229600" cy="3719512"/>
          </a:xfrm>
          <a:ln>
            <a:solidFill>
              <a:schemeClr val="accent1">
                <a:lumMod val="50000"/>
              </a:schemeClr>
            </a:solidFill>
          </a:ln>
        </p:spPr>
        <p:txBody>
          <a:bodyPr rtlCol="0">
            <a:normAutofit fontScale="92500" lnSpcReduction="10000"/>
          </a:bodyPr>
          <a:lstStyle/>
          <a:p>
            <a:pPr marL="457200" indent="-457200" eaLnBrk="1" fontAlgn="auto" hangingPunct="1">
              <a:spcAft>
                <a:spcPts val="0"/>
              </a:spcAft>
              <a:defRPr/>
            </a:pPr>
            <a:r>
              <a:rPr lang="en-US" sz="2400" dirty="0" smtClean="0"/>
              <a:t>Review reports to determine the Student Strengths to Build On and Student Areas of Need for each Diagnostic Category defined by the assessment that the student was administered.</a:t>
            </a:r>
          </a:p>
          <a:p>
            <a:pPr eaLnBrk="1" fontAlgn="auto" hangingPunct="1">
              <a:spcAft>
                <a:spcPts val="0"/>
              </a:spcAft>
              <a:buFont typeface="Arial" pitchFamily="34" charset="0"/>
              <a:buNone/>
              <a:defRPr/>
            </a:pPr>
            <a:endParaRPr lang="en-US" sz="2400" dirty="0" smtClean="0"/>
          </a:p>
          <a:p>
            <a:pPr marL="457200" indent="-457200" eaLnBrk="1" fontAlgn="auto" hangingPunct="1">
              <a:spcAft>
                <a:spcPts val="0"/>
              </a:spcAft>
              <a:defRPr/>
            </a:pPr>
            <a:r>
              <a:rPr lang="en-US" sz="2400" dirty="0" smtClean="0"/>
              <a:t>Based on each student’s results, link to Materials and Resources located in SAS.</a:t>
            </a:r>
          </a:p>
          <a:p>
            <a:pPr eaLnBrk="1" fontAlgn="auto" hangingPunct="1">
              <a:spcAft>
                <a:spcPts val="0"/>
              </a:spcAft>
              <a:defRPr/>
            </a:pPr>
            <a:endParaRPr lang="en-US" sz="2400" dirty="0" smtClean="0"/>
          </a:p>
          <a:p>
            <a:pPr marL="457200" indent="-457200" eaLnBrk="1" fontAlgn="auto" hangingPunct="1">
              <a:spcAft>
                <a:spcPts val="0"/>
              </a:spcAft>
              <a:defRPr/>
            </a:pPr>
            <a:r>
              <a:rPr lang="en-US" sz="2400" dirty="0" smtClean="0"/>
              <a:t>Save the materials and resources to profile in SAS.</a:t>
            </a:r>
          </a:p>
          <a:p>
            <a:pPr eaLnBrk="1" fontAlgn="auto" hangingPunct="1">
              <a:spcAft>
                <a:spcPts val="0"/>
              </a:spcAft>
              <a:buFont typeface="Arial" pitchFamily="34" charset="0"/>
              <a:buNone/>
              <a:defRPr/>
            </a:pPr>
            <a:r>
              <a:rPr lang="en-US" sz="2400" dirty="0" smtClean="0"/>
              <a:t> </a:t>
            </a:r>
          </a:p>
          <a:p>
            <a:pPr marL="457200" indent="-457200" eaLnBrk="1" fontAlgn="auto" hangingPunct="1">
              <a:spcAft>
                <a:spcPts val="0"/>
              </a:spcAft>
              <a:defRPr/>
            </a:pPr>
            <a:r>
              <a:rPr lang="en-US" sz="2400" dirty="0" smtClean="0"/>
              <a:t>Utilize materials and resources to guide instruction.</a:t>
            </a:r>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C51A9925-D77E-4E12-ACBF-7CC27F519EE2}" type="slidenum">
              <a:rPr lang="en-US" smtClean="0"/>
              <a:pPr>
                <a:defRPr/>
              </a:pPr>
              <a:t>23</a:t>
            </a:fld>
            <a:endParaRPr lang="en-US" dirty="0"/>
          </a:p>
        </p:txBody>
      </p:sp>
      <p:sp>
        <p:nvSpPr>
          <p:cNvPr id="5" name="Date Placeholder 4"/>
          <p:cNvSpPr>
            <a:spLocks noGrp="1"/>
          </p:cNvSpPr>
          <p:nvPr>
            <p:ph type="dt" sz="quarter" idx="10"/>
          </p:nvPr>
        </p:nvSpPr>
        <p:spPr/>
        <p:txBody>
          <a:bodyPr/>
          <a:lstStyle/>
          <a:p>
            <a:pPr>
              <a:defRPr/>
            </a:pPr>
            <a:fld id="{78B68797-818D-44AB-8CCB-4D6D9D8749F6}"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00063" y="2974975"/>
            <a:ext cx="8229600" cy="1143000"/>
          </a:xfrm>
        </p:spPr>
        <p:txBody>
          <a:bodyPr/>
          <a:lstStyle/>
          <a:p>
            <a:r>
              <a:rPr lang="en-US" b="1" dirty="0" smtClean="0">
                <a:solidFill>
                  <a:srgbClr val="002060"/>
                </a:solidFill>
              </a:rPr>
              <a:t>Overview:</a:t>
            </a:r>
            <a:br>
              <a:rPr lang="en-US" b="1" dirty="0" smtClean="0">
                <a:solidFill>
                  <a:srgbClr val="002060"/>
                </a:solidFill>
              </a:rPr>
            </a:br>
            <a:r>
              <a:rPr lang="en-US" b="1" dirty="0" smtClean="0">
                <a:solidFill>
                  <a:srgbClr val="002060"/>
                </a:solidFill>
              </a:rPr>
              <a:t/>
            </a:r>
            <a:br>
              <a:rPr lang="en-US" b="1" dirty="0" smtClean="0">
                <a:solidFill>
                  <a:srgbClr val="002060"/>
                </a:solidFill>
              </a:rPr>
            </a:br>
            <a:r>
              <a:rPr lang="en-US" b="1" dirty="0" smtClean="0">
                <a:solidFill>
                  <a:srgbClr val="002060"/>
                </a:solidFill>
              </a:rPr>
              <a:t>“Interactive Reporting Tools”</a:t>
            </a:r>
          </a:p>
        </p:txBody>
      </p:sp>
      <p:sp>
        <p:nvSpPr>
          <p:cNvPr id="37891" name="Content Placeholder 2"/>
          <p:cNvSpPr>
            <a:spLocks noGrp="1"/>
          </p:cNvSpPr>
          <p:nvPr>
            <p:ph idx="1"/>
          </p:nvPr>
        </p:nvSpPr>
        <p:spPr>
          <a:xfrm>
            <a:off x="-2019300" y="7578725"/>
            <a:ext cx="8229600" cy="4884738"/>
          </a:xfrm>
        </p:spPr>
        <p:txBody>
          <a:bodyPr/>
          <a:lstStyle/>
          <a:p>
            <a:pPr>
              <a:buFont typeface="Arial" pitchFamily="34" charset="0"/>
              <a:buNone/>
            </a:pPr>
            <a:endParaRPr lang="en-US" smtClean="0">
              <a:solidFill>
                <a:srgbClr val="FF0000"/>
              </a:solidFill>
            </a:endParaRPr>
          </a:p>
          <a:p>
            <a:pPr>
              <a:buFont typeface="Arial" pitchFamily="34" charset="0"/>
              <a:buNone/>
            </a:pPr>
            <a:endParaRPr lang="en-US" smtClean="0">
              <a:solidFill>
                <a:srgbClr val="FF0000"/>
              </a:solidFill>
            </a:endParaRPr>
          </a:p>
          <a:p>
            <a:pPr>
              <a:buFont typeface="Arial" pitchFamily="34" charset="0"/>
              <a:buNone/>
            </a:pPr>
            <a:r>
              <a:rPr lang="en-US" smtClean="0">
                <a:solidFill>
                  <a:srgbClr val="FF0000"/>
                </a:solidFill>
              </a:rPr>
              <a:t>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solidFill>
                  <a:prstClr val="black">
                    <a:tint val="75000"/>
                  </a:prstClr>
                </a:solidFill>
              </a:rPr>
              <a:pPr>
                <a:defRPr/>
              </a:pPr>
              <a:t>9/16/2012</a:t>
            </a:fld>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D761CC9-981E-48C1-AA99-7423FE3ABCA1}" type="slidenum">
              <a:rPr lang="en-US" smtClean="0">
                <a:solidFill>
                  <a:prstClr val="black">
                    <a:tint val="75000"/>
                  </a:prstClr>
                </a:solidFill>
              </a:rPr>
              <a:pPr>
                <a:defRPr/>
              </a:pPr>
              <a:t>24</a:t>
            </a:fld>
            <a:endParaRPr lang="en-US" dirty="0">
              <a:solidFill>
                <a:prstClr val="black">
                  <a:tint val="75000"/>
                </a:prstClr>
              </a:solidFill>
            </a:endParaRPr>
          </a:p>
        </p:txBody>
      </p:sp>
    </p:spTree>
    <p:extLst>
      <p:ext uri="{BB962C8B-B14F-4D97-AF65-F5344CB8AC3E}">
        <p14:creationId xmlns:p14="http://schemas.microsoft.com/office/powerpoint/2010/main" val="5429177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7"/>
          <p:cNvPicPr>
            <a:picLocks noChangeAspect="1" noChangeArrowheads="1"/>
          </p:cNvPicPr>
          <p:nvPr/>
        </p:nvPicPr>
        <p:blipFill>
          <a:blip r:embed="rId3" cstate="print"/>
          <a:srcRect b="23123"/>
          <a:stretch>
            <a:fillRect/>
          </a:stretch>
        </p:blipFill>
        <p:spPr bwMode="auto">
          <a:xfrm>
            <a:off x="654050" y="1603375"/>
            <a:ext cx="6994525" cy="4572000"/>
          </a:xfrm>
          <a:prstGeom prst="rect">
            <a:avLst/>
          </a:prstGeom>
          <a:ln>
            <a:noFill/>
          </a:ln>
          <a:effectLst>
            <a:outerShdw blurRad="292100" dist="139700" dir="2700000" algn="tl" rotWithShape="0">
              <a:srgbClr val="333333">
                <a:alpha val="65000"/>
              </a:srgbClr>
            </a:outerShdw>
          </a:effectLst>
        </p:spPr>
      </p:pic>
      <p:sp>
        <p:nvSpPr>
          <p:cNvPr id="38915" name="Title 5"/>
          <p:cNvSpPr>
            <a:spLocks noGrp="1"/>
          </p:cNvSpPr>
          <p:nvPr>
            <p:ph type="title"/>
          </p:nvPr>
        </p:nvSpPr>
        <p:spPr>
          <a:xfrm>
            <a:off x="447675" y="706438"/>
            <a:ext cx="8229600" cy="852487"/>
          </a:xfrm>
        </p:spPr>
        <p:txBody>
          <a:bodyPr/>
          <a:lstStyle/>
          <a:p>
            <a:pPr eaLnBrk="1" hangingPunct="1">
              <a:spcBef>
                <a:spcPts val="600"/>
              </a:spcBef>
            </a:pPr>
            <a:r>
              <a:rPr lang="en-US" sz="4000" b="1" smtClean="0">
                <a:solidFill>
                  <a:srgbClr val="002060"/>
                </a:solidFill>
              </a:rPr>
              <a:t>Group Diagnostic Map – Algebra </a:t>
            </a:r>
            <a:r>
              <a:rPr lang="en-US" sz="4000" b="1" smtClean="0">
                <a:solidFill>
                  <a:srgbClr val="002060"/>
                </a:solidFill>
                <a:latin typeface="Times New Roman" pitchFamily="18" charset="0"/>
              </a:rPr>
              <a:t>I</a:t>
            </a:r>
            <a:endParaRPr lang="en-US" sz="2800" b="1" smtClean="0">
              <a:latin typeface="Times New Roman" pitchFamily="18" charset="0"/>
            </a:endParaRPr>
          </a:p>
        </p:txBody>
      </p:sp>
      <p:sp>
        <p:nvSpPr>
          <p:cNvPr id="7" name="Content Placeholder 6"/>
          <p:cNvSpPr>
            <a:spLocks noGrp="1"/>
          </p:cNvSpPr>
          <p:nvPr>
            <p:ph idx="1"/>
          </p:nvPr>
        </p:nvSpPr>
        <p:spPr>
          <a:xfrm>
            <a:off x="457200" y="1497013"/>
            <a:ext cx="8229600" cy="48418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0B0C3D35-57E3-4C1B-A808-195A38BCBA77}" type="slidenum">
              <a:rPr lang="en-US" smtClean="0"/>
              <a:pPr>
                <a:defRPr/>
              </a:pPr>
              <a:t>25</a:t>
            </a:fld>
            <a:endParaRPr lang="en-US" dirty="0"/>
          </a:p>
        </p:txBody>
      </p:sp>
      <p:pic>
        <p:nvPicPr>
          <p:cNvPr id="8" name="Picture 7"/>
          <p:cNvPicPr>
            <a:picLocks noChangeAspect="1" noChangeArrowheads="1"/>
          </p:cNvPicPr>
          <p:nvPr/>
        </p:nvPicPr>
        <p:blipFill>
          <a:blip r:embed="rId4" cstate="print"/>
          <a:srcRect/>
          <a:stretch>
            <a:fillRect/>
          </a:stretch>
        </p:blipFill>
        <p:spPr bwMode="auto">
          <a:xfrm>
            <a:off x="4348163" y="3552825"/>
            <a:ext cx="4130675" cy="2378075"/>
          </a:xfrm>
          <a:prstGeom prst="rect">
            <a:avLst/>
          </a:prstGeom>
          <a:ln>
            <a:noFill/>
          </a:ln>
          <a:effectLst>
            <a:outerShdw blurRad="292100" dist="139700" dir="2700000" algn="tl" rotWithShape="0">
              <a:srgbClr val="333333">
                <a:alpha val="65000"/>
              </a:srgbClr>
            </a:outerShdw>
          </a:effectLst>
        </p:spPr>
      </p:pic>
      <p:sp>
        <p:nvSpPr>
          <p:cNvPr id="10" name="Date Placeholder 9"/>
          <p:cNvSpPr>
            <a:spLocks noGrp="1"/>
          </p:cNvSpPr>
          <p:nvPr>
            <p:ph type="dt" sz="quarter" idx="10"/>
          </p:nvPr>
        </p:nvSpPr>
        <p:spPr/>
        <p:txBody>
          <a:bodyPr/>
          <a:lstStyle/>
          <a:p>
            <a:pPr>
              <a:defRPr/>
            </a:pPr>
            <a:fld id="{F3FE2939-E575-4E6F-8C10-6F2BC8253ED7}"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5"/>
          <p:cNvSpPr>
            <a:spLocks noGrp="1"/>
          </p:cNvSpPr>
          <p:nvPr>
            <p:ph type="title"/>
          </p:nvPr>
        </p:nvSpPr>
        <p:spPr>
          <a:xfrm>
            <a:off x="447675" y="576263"/>
            <a:ext cx="8229600" cy="966787"/>
          </a:xfrm>
        </p:spPr>
        <p:txBody>
          <a:bodyPr/>
          <a:lstStyle/>
          <a:p>
            <a:pPr eaLnBrk="1" hangingPunct="1">
              <a:spcBef>
                <a:spcPts val="600"/>
              </a:spcBef>
            </a:pPr>
            <a:r>
              <a:rPr lang="en-US" sz="4000" b="1" smtClean="0">
                <a:solidFill>
                  <a:srgbClr val="002060"/>
                </a:solidFill>
              </a:rPr>
              <a:t>Group Diagnostic Map</a:t>
            </a:r>
            <a:r>
              <a:rPr lang="en-US" sz="4000" smtClean="0">
                <a:solidFill>
                  <a:srgbClr val="002060"/>
                </a:solidFill>
              </a:rPr>
              <a:t/>
            </a:r>
            <a:br>
              <a:rPr lang="en-US" sz="4000" smtClean="0">
                <a:solidFill>
                  <a:srgbClr val="002060"/>
                </a:solidFill>
              </a:rPr>
            </a:br>
            <a:r>
              <a:rPr lang="en-US" sz="3200" smtClean="0">
                <a:solidFill>
                  <a:srgbClr val="002060"/>
                </a:solidFill>
              </a:rPr>
              <a:t>Single Diagnostic Category</a:t>
            </a:r>
            <a:endParaRPr lang="en-US" sz="3200" smtClean="0">
              <a:latin typeface="Times New Roman" pitchFamily="18" charset="0"/>
            </a:endParaRPr>
          </a:p>
        </p:txBody>
      </p:sp>
      <p:sp>
        <p:nvSpPr>
          <p:cNvPr id="7" name="Content Placeholder 6"/>
          <p:cNvSpPr>
            <a:spLocks noGrp="1"/>
          </p:cNvSpPr>
          <p:nvPr>
            <p:ph idx="1"/>
          </p:nvPr>
        </p:nvSpPr>
        <p:spPr>
          <a:xfrm>
            <a:off x="457200" y="1674813"/>
            <a:ext cx="7939088" cy="46640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A932E6FF-D8BE-4B81-AE20-3B84F765B005}" type="slidenum">
              <a:rPr lang="en-US" smtClean="0"/>
              <a:pPr>
                <a:defRPr/>
              </a:pPr>
              <a:t>26</a:t>
            </a:fld>
            <a:endParaRPr lang="en-US" dirty="0"/>
          </a:p>
        </p:txBody>
      </p:sp>
      <p:pic>
        <p:nvPicPr>
          <p:cNvPr id="6" name="Picture 9"/>
          <p:cNvPicPr>
            <a:picLocks noChangeAspect="1" noChangeArrowheads="1"/>
          </p:cNvPicPr>
          <p:nvPr/>
        </p:nvPicPr>
        <p:blipFill>
          <a:blip r:embed="rId3" cstate="print"/>
          <a:srcRect r="15365" b="1753"/>
          <a:stretch>
            <a:fillRect/>
          </a:stretch>
        </p:blipFill>
        <p:spPr bwMode="auto">
          <a:xfrm>
            <a:off x="1489075" y="1852613"/>
            <a:ext cx="5827713" cy="4389437"/>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quarter" idx="10"/>
          </p:nvPr>
        </p:nvSpPr>
        <p:spPr/>
        <p:txBody>
          <a:bodyPr/>
          <a:lstStyle/>
          <a:p>
            <a:pPr>
              <a:defRPr/>
            </a:pPr>
            <a:fld id="{88B65991-5700-4FF9-8CA4-8E8E36495597}"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3" cstate="print"/>
          <a:srcRect l="2263" t="2023" r="1388" b="4172"/>
          <a:stretch>
            <a:fillRect/>
          </a:stretch>
        </p:blipFill>
        <p:spPr bwMode="auto">
          <a:xfrm>
            <a:off x="593725" y="1638300"/>
            <a:ext cx="7847013" cy="4481513"/>
          </a:xfrm>
          <a:prstGeom prst="rect">
            <a:avLst/>
          </a:prstGeom>
          <a:ln>
            <a:noFill/>
          </a:ln>
          <a:effectLst>
            <a:outerShdw blurRad="292100" dist="139700" dir="2700000" algn="tl" rotWithShape="0">
              <a:srgbClr val="333333">
                <a:alpha val="65000"/>
              </a:srgbClr>
            </a:outerShdw>
          </a:effectLst>
        </p:spPr>
      </p:pic>
      <p:sp>
        <p:nvSpPr>
          <p:cNvPr id="41987" name="Title 5"/>
          <p:cNvSpPr>
            <a:spLocks noGrp="1"/>
          </p:cNvSpPr>
          <p:nvPr>
            <p:ph type="title"/>
          </p:nvPr>
        </p:nvSpPr>
        <p:spPr>
          <a:xfrm>
            <a:off x="447675" y="706438"/>
            <a:ext cx="8229600" cy="852487"/>
          </a:xfrm>
        </p:spPr>
        <p:txBody>
          <a:bodyPr/>
          <a:lstStyle/>
          <a:p>
            <a:pPr eaLnBrk="1" hangingPunct="1">
              <a:spcBef>
                <a:spcPts val="600"/>
              </a:spcBef>
            </a:pPr>
            <a:r>
              <a:rPr lang="en-US" sz="4000" b="1" smtClean="0">
                <a:solidFill>
                  <a:srgbClr val="002060"/>
                </a:solidFill>
              </a:rPr>
              <a:t>Student Diagnostic Map</a:t>
            </a:r>
            <a:endParaRPr lang="en-US" sz="2800" b="1" smtClean="0"/>
          </a:p>
        </p:txBody>
      </p:sp>
      <p:sp>
        <p:nvSpPr>
          <p:cNvPr id="7" name="Content Placeholder 6"/>
          <p:cNvSpPr>
            <a:spLocks noGrp="1"/>
          </p:cNvSpPr>
          <p:nvPr>
            <p:ph idx="1"/>
          </p:nvPr>
        </p:nvSpPr>
        <p:spPr>
          <a:xfrm>
            <a:off x="457200" y="1497013"/>
            <a:ext cx="8229600" cy="484187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5" name="Slide Number Placeholder 4"/>
          <p:cNvSpPr>
            <a:spLocks noGrp="1"/>
          </p:cNvSpPr>
          <p:nvPr>
            <p:ph type="sldNum" sz="quarter" idx="12"/>
          </p:nvPr>
        </p:nvSpPr>
        <p:spPr/>
        <p:txBody>
          <a:bodyPr/>
          <a:lstStyle/>
          <a:p>
            <a:pPr>
              <a:defRPr/>
            </a:pPr>
            <a:fld id="{D056CC9F-267E-4CCA-977D-876A1C3434D8}" type="slidenum">
              <a:rPr lang="en-US" smtClean="0"/>
              <a:pPr>
                <a:defRPr/>
              </a:pPr>
              <a:t>27</a:t>
            </a:fld>
            <a:endParaRPr lang="en-US" dirty="0"/>
          </a:p>
        </p:txBody>
      </p:sp>
      <p:pic>
        <p:nvPicPr>
          <p:cNvPr id="9" name="Picture 8"/>
          <p:cNvPicPr>
            <a:picLocks noChangeAspect="1" noChangeArrowheads="1"/>
          </p:cNvPicPr>
          <p:nvPr/>
        </p:nvPicPr>
        <p:blipFill>
          <a:blip r:embed="rId4" cstate="print"/>
          <a:srcRect/>
          <a:stretch>
            <a:fillRect/>
          </a:stretch>
        </p:blipFill>
        <p:spPr bwMode="auto">
          <a:xfrm>
            <a:off x="4635500" y="3862388"/>
            <a:ext cx="3940175" cy="2011362"/>
          </a:xfrm>
          <a:prstGeom prst="rect">
            <a:avLst/>
          </a:prstGeom>
          <a:ln>
            <a:noFill/>
          </a:ln>
          <a:effectLst>
            <a:outerShdw blurRad="292100" dist="139700" dir="2700000" algn="tl" rotWithShape="0">
              <a:srgbClr val="333333">
                <a:alpha val="65000"/>
              </a:srgbClr>
            </a:outerShdw>
          </a:effectLst>
        </p:spPr>
      </p:pic>
      <p:sp>
        <p:nvSpPr>
          <p:cNvPr id="10" name="Date Placeholder 9"/>
          <p:cNvSpPr>
            <a:spLocks noGrp="1"/>
          </p:cNvSpPr>
          <p:nvPr>
            <p:ph type="dt" sz="quarter" idx="10"/>
          </p:nvPr>
        </p:nvSpPr>
        <p:spPr/>
        <p:txBody>
          <a:bodyPr/>
          <a:lstStyle/>
          <a:p>
            <a:pPr>
              <a:defRPr/>
            </a:pPr>
            <a:fld id="{11B264AD-548F-4D66-B094-97D6CD3714B0}"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smtClean="0">
                <a:solidFill>
                  <a:srgbClr val="002060"/>
                </a:solidFill>
              </a:rPr>
              <a:t>Learning Progressions</a:t>
            </a:r>
          </a:p>
        </p:txBody>
      </p:sp>
      <p:sp>
        <p:nvSpPr>
          <p:cNvPr id="43011" name="Content Placeholder 2"/>
          <p:cNvSpPr>
            <a:spLocks noGrp="1"/>
          </p:cNvSpPr>
          <p:nvPr>
            <p:ph idx="1"/>
          </p:nvPr>
        </p:nvSpPr>
        <p:spPr/>
        <p:txBody>
          <a:bodyPr/>
          <a:lstStyle/>
          <a:p>
            <a:pPr marL="457200" indent="-457200">
              <a:defRPr/>
            </a:pPr>
            <a:r>
              <a:rPr lang="en-US" sz="2800" dirty="0" smtClean="0"/>
              <a:t>What are Learning Progressions?</a:t>
            </a:r>
          </a:p>
          <a:p>
            <a:pPr lvl="1">
              <a:defRPr/>
            </a:pPr>
            <a:r>
              <a:rPr lang="en-US" dirty="0" smtClean="0"/>
              <a:t>Learning Progressions show the developmental sequences or building blocks of content/skills students need to master as they progress toward career and college readiness.</a:t>
            </a:r>
          </a:p>
          <a:p>
            <a:pPr lvl="1">
              <a:defRPr/>
            </a:pPr>
            <a:r>
              <a:rPr lang="en-US" dirty="0" smtClean="0"/>
              <a:t>The progressions are tied directly to the Assessment Anchors and Eligible Content.</a:t>
            </a:r>
          </a:p>
          <a:p>
            <a:pPr lvl="1">
              <a:defRPr/>
            </a:pPr>
            <a:r>
              <a:rPr lang="en-US" dirty="0" smtClean="0"/>
              <a:t>The progressions are also tied directly to the Voluntary Model Curriculum (VMC) Units and Lesson Plans and are posted on the SAS Website.</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698821D-E5D9-4246-883E-F423206A8DA1}" type="slidenum">
              <a:rPr lang="en-US" smtClean="0"/>
              <a:pPr>
                <a:defRPr/>
              </a:pPr>
              <a:t>28</a:t>
            </a:fld>
            <a:endParaRPr lang="en-US" dirty="0"/>
          </a:p>
        </p:txBody>
      </p:sp>
      <p:sp>
        <p:nvSpPr>
          <p:cNvPr id="5" name="Date Placeholder 4"/>
          <p:cNvSpPr>
            <a:spLocks noGrp="1"/>
          </p:cNvSpPr>
          <p:nvPr>
            <p:ph type="dt" sz="quarter" idx="10"/>
          </p:nvPr>
        </p:nvSpPr>
        <p:spPr/>
        <p:txBody>
          <a:bodyPr/>
          <a:lstStyle/>
          <a:p>
            <a:pPr>
              <a:defRPr/>
            </a:pPr>
            <a:fld id="{EF1CBFA5-B194-4573-A773-6B62DCAA96F3}"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5"/>
          <p:cNvSpPr>
            <a:spLocks noGrp="1"/>
          </p:cNvSpPr>
          <p:nvPr>
            <p:ph type="title"/>
          </p:nvPr>
        </p:nvSpPr>
        <p:spPr>
          <a:xfrm>
            <a:off x="447675" y="685800"/>
            <a:ext cx="8229600" cy="996950"/>
          </a:xfrm>
        </p:spPr>
        <p:txBody>
          <a:bodyPr/>
          <a:lstStyle/>
          <a:p>
            <a:pPr eaLnBrk="1" hangingPunct="1">
              <a:spcBef>
                <a:spcPts val="600"/>
              </a:spcBef>
            </a:pPr>
            <a:r>
              <a:rPr lang="en-US" sz="4000" b="1" smtClean="0">
                <a:solidFill>
                  <a:srgbClr val="002060"/>
                </a:solidFill>
              </a:rPr>
              <a:t>Learning Progression Map</a:t>
            </a:r>
            <a:endParaRPr lang="en-US" sz="2800" b="1" smtClean="0"/>
          </a:p>
        </p:txBody>
      </p:sp>
      <p:sp>
        <p:nvSpPr>
          <p:cNvPr id="7" name="Content Placeholder 6"/>
          <p:cNvSpPr>
            <a:spLocks noGrp="1"/>
          </p:cNvSpPr>
          <p:nvPr>
            <p:ph idx="1"/>
          </p:nvPr>
        </p:nvSpPr>
        <p:spPr>
          <a:xfrm>
            <a:off x="457200" y="1808163"/>
            <a:ext cx="8229600" cy="4467225"/>
          </a:xfrm>
          <a:ln>
            <a:solidFill>
              <a:schemeClr val="accent1">
                <a:lumMod val="50000"/>
              </a:schemeClr>
            </a:solidFill>
          </a:ln>
        </p:spPr>
        <p:txBody>
          <a:bodyPr rtlCol="0">
            <a:normAutofit/>
          </a:bodyPr>
          <a:lstStyle/>
          <a:p>
            <a:pPr eaLnBrk="1" fontAlgn="auto" hangingPunct="1">
              <a:spcAft>
                <a:spcPts val="0"/>
              </a:spcAft>
              <a:defRPr/>
            </a:pPr>
            <a:endParaRPr lang="en-US" sz="24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smtClean="0"/>
          </a:p>
          <a:p>
            <a:pPr eaLnBrk="1" fontAlgn="auto" hangingPunct="1">
              <a:spcAft>
                <a:spcPts val="0"/>
              </a:spcAft>
              <a:buFont typeface="Arial" pitchFamily="34" charset="0"/>
              <a:buNone/>
              <a:defRPr/>
            </a:pPr>
            <a:endParaRPr lang="en-US" sz="2000" dirty="0"/>
          </a:p>
          <a:p>
            <a:pPr eaLnBrk="1" fontAlgn="auto" hangingPunct="1">
              <a:spcAft>
                <a:spcPts val="0"/>
              </a:spcAft>
              <a:buFont typeface="Arial" pitchFamily="34" charset="0"/>
              <a:buNone/>
              <a:defRPr/>
            </a:pPr>
            <a:endParaRPr lang="en-US" sz="2000" dirty="0" smtClean="0"/>
          </a:p>
        </p:txBody>
      </p:sp>
      <p:sp>
        <p:nvSpPr>
          <p:cNvPr id="6" name="Slide Number Placeholder 5"/>
          <p:cNvSpPr>
            <a:spLocks noGrp="1"/>
          </p:cNvSpPr>
          <p:nvPr>
            <p:ph type="sldNum" sz="quarter" idx="12"/>
          </p:nvPr>
        </p:nvSpPr>
        <p:spPr/>
        <p:txBody>
          <a:bodyPr/>
          <a:lstStyle/>
          <a:p>
            <a:pPr>
              <a:defRPr/>
            </a:pPr>
            <a:fld id="{32367F58-FAE8-4CB0-9FD2-1174AAB07278}" type="slidenum">
              <a:rPr lang="en-US" smtClean="0"/>
              <a:pPr>
                <a:defRPr/>
              </a:pPr>
              <a:t>29</a:t>
            </a:fld>
            <a:endParaRPr lang="en-US" dirty="0"/>
          </a:p>
        </p:txBody>
      </p:sp>
      <p:pic>
        <p:nvPicPr>
          <p:cNvPr id="40967" name="Picture 7"/>
          <p:cNvPicPr>
            <a:picLocks noChangeAspect="1" noChangeArrowheads="1"/>
          </p:cNvPicPr>
          <p:nvPr/>
        </p:nvPicPr>
        <p:blipFill>
          <a:blip r:embed="rId3" cstate="print"/>
          <a:srcRect/>
          <a:stretch>
            <a:fillRect/>
          </a:stretch>
        </p:blipFill>
        <p:spPr bwMode="auto">
          <a:xfrm>
            <a:off x="581025" y="1985963"/>
            <a:ext cx="4667250" cy="4206875"/>
          </a:xfrm>
          <a:prstGeom prst="rect">
            <a:avLst/>
          </a:prstGeom>
          <a:ln>
            <a:noFill/>
          </a:ln>
          <a:effectLst>
            <a:outerShdw blurRad="292100" dist="139700" dir="2700000" algn="tl" rotWithShape="0">
              <a:srgbClr val="333333">
                <a:alpha val="65000"/>
              </a:srgbClr>
            </a:outerShdw>
          </a:effectLst>
        </p:spPr>
      </p:pic>
      <p:pic>
        <p:nvPicPr>
          <p:cNvPr id="9" name="Picture 3"/>
          <p:cNvPicPr>
            <a:picLocks noChangeAspect="1" noChangeArrowheads="1"/>
          </p:cNvPicPr>
          <p:nvPr/>
        </p:nvPicPr>
        <p:blipFill>
          <a:blip r:embed="rId4" cstate="print"/>
          <a:srcRect/>
          <a:stretch>
            <a:fillRect/>
          </a:stretch>
        </p:blipFill>
        <p:spPr bwMode="auto">
          <a:xfrm>
            <a:off x="4803775" y="3381375"/>
            <a:ext cx="3706813" cy="2652713"/>
          </a:xfrm>
          <a:prstGeom prst="rect">
            <a:avLst/>
          </a:prstGeom>
          <a:ln>
            <a:noFill/>
          </a:ln>
          <a:effectLst>
            <a:outerShdw blurRad="292100" dist="139700" dir="2700000" algn="tl" rotWithShape="0">
              <a:srgbClr val="333333">
                <a:alpha val="65000"/>
              </a:srgbClr>
            </a:outerShdw>
          </a:effectLst>
        </p:spPr>
      </p:pic>
      <p:sp>
        <p:nvSpPr>
          <p:cNvPr id="8" name="Date Placeholder 7"/>
          <p:cNvSpPr>
            <a:spLocks noGrp="1"/>
          </p:cNvSpPr>
          <p:nvPr>
            <p:ph type="dt" sz="quarter" idx="10"/>
          </p:nvPr>
        </p:nvSpPr>
        <p:spPr/>
        <p:txBody>
          <a:bodyPr/>
          <a:lstStyle/>
          <a:p>
            <a:pPr>
              <a:defRPr/>
            </a:pPr>
            <a:fld id="{9A2DA818-B7E8-4BE0-BCBB-EB559741FE77}" type="datetime1">
              <a:rPr lang="en-US"/>
              <a:pPr>
                <a:defRPr/>
              </a:pPr>
              <a:t>9/16/2012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Guiding Question: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dirty="0" smtClean="0">
                <a:solidFill>
                  <a:srgbClr val="002060"/>
                </a:solidFill>
              </a:rPr>
              <a:t>What types of assessments do we use in our school?</a:t>
            </a:r>
            <a:br>
              <a:rPr lang="en-US" dirty="0" smtClean="0">
                <a:solidFill>
                  <a:srgbClr val="002060"/>
                </a:solidFill>
              </a:rPr>
            </a:br>
            <a:r>
              <a:rPr lang="en-US" dirty="0">
                <a:solidFill>
                  <a:srgbClr val="002060"/>
                </a:solidFill>
              </a:rPr>
              <a:t/>
            </a:r>
            <a:br>
              <a:rPr lang="en-US" dirty="0">
                <a:solidFill>
                  <a:srgbClr val="002060"/>
                </a:solidFill>
              </a:rPr>
            </a:br>
            <a:r>
              <a:rPr lang="en-US" dirty="0" smtClean="0">
                <a:solidFill>
                  <a:srgbClr val="002060"/>
                </a:solidFill>
              </a:rPr>
              <a:t>Why?</a:t>
            </a:r>
            <a:endParaRPr lang="en-US" sz="3600" i="1" dirty="0" smtClean="0">
              <a:solidFill>
                <a:srgbClr val="002060"/>
              </a:solidFill>
            </a:endParaRPr>
          </a:p>
        </p:txBody>
      </p:sp>
      <p:sp>
        <p:nvSpPr>
          <p:cNvPr id="3" name="Slide Number Placeholder 2"/>
          <p:cNvSpPr>
            <a:spLocks noGrp="1"/>
          </p:cNvSpPr>
          <p:nvPr>
            <p:ph type="sldNum" sz="quarter" idx="12"/>
          </p:nvPr>
        </p:nvSpPr>
        <p:spPr/>
        <p:txBody>
          <a:bodyPr/>
          <a:lstStyle/>
          <a:p>
            <a:pPr>
              <a:defRPr/>
            </a:pPr>
            <a:fld id="{AB924709-D71B-4AC7-8F0E-4EC60ED679BA}" type="slidenum">
              <a:rPr lang="en-US">
                <a:solidFill>
                  <a:prstClr val="black">
                    <a:tint val="75000"/>
                  </a:prstClr>
                </a:solidFill>
              </a:rPr>
              <a:pPr>
                <a:defRPr/>
              </a:pPr>
              <a:t>3</a:t>
            </a:fld>
            <a:endParaRPr lang="en-US" dirty="0">
              <a:solidFill>
                <a:prstClr val="black">
                  <a:tint val="75000"/>
                </a:prstClr>
              </a:solidFill>
            </a:endParaRPr>
          </a:p>
        </p:txBody>
      </p:sp>
      <p:sp>
        <p:nvSpPr>
          <p:cNvPr id="4" name="Date Placeholder 3"/>
          <p:cNvSpPr>
            <a:spLocks noGrp="1"/>
          </p:cNvSpPr>
          <p:nvPr>
            <p:ph type="dt" sz="quarter" idx="10"/>
          </p:nvPr>
        </p:nvSpPr>
        <p:spPr/>
        <p:txBody>
          <a:bodyPr/>
          <a:lstStyle/>
          <a:p>
            <a:pPr>
              <a:defRPr/>
            </a:pPr>
            <a:fld id="{DC1FAC64-714F-46FF-AB3A-9B864F756216}" type="datetime1">
              <a:rPr lang="en-US">
                <a:solidFill>
                  <a:prstClr val="black">
                    <a:tint val="75000"/>
                  </a:prstClr>
                </a:solidFill>
              </a:rPr>
              <a:pPr>
                <a:defRPr/>
              </a:pPr>
              <a:t>9/16/2012</a:t>
            </a:fld>
            <a:endParaRPr lang="en-US" dirty="0">
              <a:solidFill>
                <a:prstClr val="black">
                  <a:tint val="75000"/>
                </a:prstClr>
              </a:solidFill>
            </a:endParaRPr>
          </a:p>
        </p:txBody>
      </p:sp>
    </p:spTree>
    <p:extLst>
      <p:ext uri="{BB962C8B-B14F-4D97-AF65-F5344CB8AC3E}">
        <p14:creationId xmlns:p14="http://schemas.microsoft.com/office/powerpoint/2010/main" val="22368357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00063" y="2974975"/>
            <a:ext cx="8229600" cy="1143000"/>
          </a:xfrm>
        </p:spPr>
        <p:txBody>
          <a:bodyPr/>
          <a:lstStyle/>
          <a:p>
            <a:r>
              <a:rPr lang="en-US" b="1" smtClean="0">
                <a:solidFill>
                  <a:srgbClr val="002060"/>
                </a:solidFill>
              </a:rPr>
              <a:t>Live Demonstration:</a:t>
            </a:r>
            <a:br>
              <a:rPr lang="en-US" b="1" smtClean="0">
                <a:solidFill>
                  <a:srgbClr val="002060"/>
                </a:solidFill>
              </a:rPr>
            </a:br>
            <a:r>
              <a:rPr lang="en-US" b="1" smtClean="0">
                <a:solidFill>
                  <a:srgbClr val="002060"/>
                </a:solidFill>
              </a:rPr>
              <a:t/>
            </a:r>
            <a:br>
              <a:rPr lang="en-US" b="1" smtClean="0">
                <a:solidFill>
                  <a:srgbClr val="002060"/>
                </a:solidFill>
              </a:rPr>
            </a:br>
            <a:r>
              <a:rPr lang="en-US" b="1" smtClean="0">
                <a:solidFill>
                  <a:srgbClr val="002060"/>
                </a:solidFill>
              </a:rPr>
              <a:t>“Navigating the Interactive Reporting Tools”</a:t>
            </a:r>
          </a:p>
        </p:txBody>
      </p:sp>
      <p:sp>
        <p:nvSpPr>
          <p:cNvPr id="37891" name="Content Placeholder 2"/>
          <p:cNvSpPr>
            <a:spLocks noGrp="1"/>
          </p:cNvSpPr>
          <p:nvPr>
            <p:ph idx="1"/>
          </p:nvPr>
        </p:nvSpPr>
        <p:spPr>
          <a:xfrm>
            <a:off x="-2019300" y="7578725"/>
            <a:ext cx="8229600" cy="4884738"/>
          </a:xfrm>
        </p:spPr>
        <p:txBody>
          <a:bodyPr/>
          <a:lstStyle/>
          <a:p>
            <a:pPr>
              <a:buFont typeface="Arial" pitchFamily="34" charset="0"/>
              <a:buNone/>
            </a:pPr>
            <a:endParaRPr lang="en-US" smtClean="0">
              <a:solidFill>
                <a:srgbClr val="FF0000"/>
              </a:solidFill>
            </a:endParaRPr>
          </a:p>
          <a:p>
            <a:pPr>
              <a:buFont typeface="Arial" pitchFamily="34" charset="0"/>
              <a:buNone/>
            </a:pPr>
            <a:endParaRPr lang="en-US" smtClean="0">
              <a:solidFill>
                <a:srgbClr val="FF0000"/>
              </a:solidFill>
            </a:endParaRPr>
          </a:p>
          <a:p>
            <a:pPr>
              <a:buFont typeface="Arial" pitchFamily="34" charset="0"/>
              <a:buNone/>
            </a:pPr>
            <a:r>
              <a:rPr lang="en-US" smtClean="0">
                <a:solidFill>
                  <a:srgbClr val="FF0000"/>
                </a:solidFill>
              </a:rPr>
              <a:t> </a:t>
            </a:r>
          </a:p>
        </p:txBody>
      </p:sp>
      <p:sp>
        <p:nvSpPr>
          <p:cNvPr id="4" name="Date Placeholder 3"/>
          <p:cNvSpPr>
            <a:spLocks noGrp="1"/>
          </p:cNvSpPr>
          <p:nvPr>
            <p:ph type="dt" sz="quarter" idx="10"/>
          </p:nvPr>
        </p:nvSpPr>
        <p:spPr/>
        <p:txBody>
          <a:bodyPr/>
          <a:lstStyle/>
          <a:p>
            <a:pPr>
              <a:defRPr/>
            </a:pPr>
            <a:fld id="{ED5A03C9-D15F-4553-A717-6836927CF794}" type="datetime1">
              <a:rPr lang="en-US" smtClean="0"/>
              <a:pPr>
                <a:defRPr/>
              </a:pPr>
              <a:t>9/16/2012</a:t>
            </a:fld>
            <a:endParaRPr lang="en-US" dirty="0"/>
          </a:p>
        </p:txBody>
      </p:sp>
      <p:sp>
        <p:nvSpPr>
          <p:cNvPr id="5" name="Slide Number Placeholder 4"/>
          <p:cNvSpPr>
            <a:spLocks noGrp="1"/>
          </p:cNvSpPr>
          <p:nvPr>
            <p:ph type="sldNum" sz="quarter" idx="12"/>
          </p:nvPr>
        </p:nvSpPr>
        <p:spPr/>
        <p:txBody>
          <a:bodyPr/>
          <a:lstStyle/>
          <a:p>
            <a:pPr>
              <a:defRPr/>
            </a:pPr>
            <a:fld id="{6D761CC9-981E-48C1-AA99-7423FE3ABCA1}" type="slidenum">
              <a:rPr lang="en-US" smtClean="0"/>
              <a:pPr>
                <a:defRPr/>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p>
        </p:txBody>
      </p:sp>
      <p:sp>
        <p:nvSpPr>
          <p:cNvPr id="43011" name="Content Placeholder 2"/>
          <p:cNvSpPr>
            <a:spLocks noGrp="1"/>
          </p:cNvSpPr>
          <p:nvPr>
            <p:ph idx="1"/>
          </p:nvPr>
        </p:nvSpPr>
        <p:spPr/>
        <p:txBody>
          <a:bodyPr/>
          <a:lstStyle/>
          <a:p>
            <a:pPr marL="457200" indent="-457200">
              <a:defRPr/>
            </a:pPr>
            <a:r>
              <a:rPr lang="en-US" sz="2800" dirty="0" smtClean="0"/>
              <a:t>CDT Training Demo</a:t>
            </a:r>
          </a:p>
          <a:p>
            <a:pPr marL="457200" indent="-457200">
              <a:defRPr/>
            </a:pPr>
            <a:endParaRPr lang="en-US" sz="2800" dirty="0" smtClean="0"/>
          </a:p>
          <a:p>
            <a:pPr lvl="1">
              <a:defRPr/>
            </a:pPr>
            <a:r>
              <a:rPr lang="en-US" dirty="0" smtClean="0"/>
              <a:t>We are going to learn to navigate the interactive reports </a:t>
            </a:r>
            <a:r>
              <a:rPr lang="en-US" i="1" dirty="0" smtClean="0"/>
              <a:t>before</a:t>
            </a:r>
            <a:r>
              <a:rPr lang="en-US" dirty="0" smtClean="0"/>
              <a:t> we use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the training demo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31</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9/16/2012</a:t>
            </a:fld>
            <a:endParaRPr lang="en-US" dirty="0">
              <a:solidFill>
                <a:prstClr val="black">
                  <a:tint val="75000"/>
                </a:prstClr>
              </a:solidFill>
            </a:endParaRPr>
          </a:p>
        </p:txBody>
      </p:sp>
    </p:spTree>
    <p:extLst>
      <p:ext uri="{BB962C8B-B14F-4D97-AF65-F5344CB8AC3E}">
        <p14:creationId xmlns:p14="http://schemas.microsoft.com/office/powerpoint/2010/main" val="11404056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Search the Profile!</a:t>
            </a:r>
          </a:p>
        </p:txBody>
      </p:sp>
      <p:sp>
        <p:nvSpPr>
          <p:cNvPr id="43011" name="Content Placeholder 2"/>
          <p:cNvSpPr>
            <a:spLocks noGrp="1"/>
          </p:cNvSpPr>
          <p:nvPr>
            <p:ph idx="1"/>
          </p:nvPr>
        </p:nvSpPr>
        <p:spPr/>
        <p:txBody>
          <a:bodyPr/>
          <a:lstStyle/>
          <a:p>
            <a:pPr marL="457200" indent="-457200">
              <a:defRPr/>
            </a:pPr>
            <a:r>
              <a:rPr lang="en-US" sz="2800" dirty="0" smtClean="0"/>
              <a:t>Using the training demo credentials:</a:t>
            </a:r>
            <a:endParaRPr lang="en-US" sz="2800" dirty="0" smtClean="0"/>
          </a:p>
          <a:p>
            <a:pPr marL="457200" indent="-457200">
              <a:defRPr/>
            </a:pPr>
            <a:endParaRPr lang="en-US" sz="2800" dirty="0" smtClean="0"/>
          </a:p>
          <a:p>
            <a:pPr lvl="1">
              <a:defRPr/>
            </a:pPr>
            <a:r>
              <a:rPr lang="en-US" dirty="0" smtClean="0"/>
              <a:t>With partners, we will work through the Q&amp;A activity provided.</a:t>
            </a:r>
            <a:endParaRPr lang="en-US" sz="2400" dirty="0" smtClean="0"/>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32</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9/16/2012</a:t>
            </a:fld>
            <a:endParaRPr lang="en-US" dirty="0">
              <a:solidFill>
                <a:prstClr val="black">
                  <a:tint val="75000"/>
                </a:prstClr>
              </a:solidFill>
            </a:endParaRPr>
          </a:p>
        </p:txBody>
      </p:sp>
    </p:spTree>
    <p:extLst>
      <p:ext uri="{BB962C8B-B14F-4D97-AF65-F5344CB8AC3E}">
        <p14:creationId xmlns:p14="http://schemas.microsoft.com/office/powerpoint/2010/main" val="6834413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Interactive Reports</a:t>
            </a:r>
          </a:p>
        </p:txBody>
      </p:sp>
      <p:sp>
        <p:nvSpPr>
          <p:cNvPr id="43011" name="Content Placeholder 2"/>
          <p:cNvSpPr>
            <a:spLocks noGrp="1"/>
          </p:cNvSpPr>
          <p:nvPr>
            <p:ph idx="1"/>
          </p:nvPr>
        </p:nvSpPr>
        <p:spPr/>
        <p:txBody>
          <a:bodyPr/>
          <a:lstStyle/>
          <a:p>
            <a:pPr marL="457200" indent="-457200">
              <a:defRPr/>
            </a:pPr>
            <a:r>
              <a:rPr lang="en-US" sz="2800" dirty="0" smtClean="0"/>
              <a:t>User Guide</a:t>
            </a:r>
          </a:p>
          <a:p>
            <a:pPr marL="457200" indent="-457200">
              <a:defRPr/>
            </a:pPr>
            <a:endParaRPr lang="en-US" sz="2800" dirty="0" smtClean="0"/>
          </a:p>
          <a:p>
            <a:pPr lvl="1">
              <a:defRPr/>
            </a:pPr>
            <a:r>
              <a:rPr lang="en-US" dirty="0" smtClean="0"/>
              <a:t>Once you have administered the CDT, you will be able to generate reports using local data.</a:t>
            </a:r>
          </a:p>
          <a:p>
            <a:pPr lvl="1">
              <a:defRPr/>
            </a:pPr>
            <a:endParaRPr lang="en-US" dirty="0" smtClean="0"/>
          </a:p>
          <a:p>
            <a:pPr lvl="1">
              <a:defRPr/>
            </a:pPr>
            <a:r>
              <a:rPr lang="en-US" sz="2400" dirty="0" smtClean="0"/>
              <a:t>Log on to </a:t>
            </a:r>
            <a:r>
              <a:rPr lang="en-US" sz="2400" dirty="0">
                <a:hlinkClick r:id="rId3"/>
              </a:rPr>
              <a:t>h</a:t>
            </a:r>
            <a:r>
              <a:rPr lang="en-US" sz="2400" dirty="0" smtClean="0">
                <a:hlinkClick r:id="rId3"/>
              </a:rPr>
              <a:t>ttps://pa.drcedirect.com</a:t>
            </a:r>
            <a:r>
              <a:rPr lang="en-US" sz="2400" dirty="0" smtClean="0"/>
              <a:t> using your district credentials</a:t>
            </a:r>
          </a:p>
          <a:p>
            <a:pPr lvl="1">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33</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9/16/2012</a:t>
            </a:fld>
            <a:endParaRPr lang="en-US" dirty="0">
              <a:solidFill>
                <a:prstClr val="black">
                  <a:tint val="75000"/>
                </a:prstClr>
              </a:solidFill>
            </a:endParaRPr>
          </a:p>
        </p:txBody>
      </p:sp>
    </p:spTree>
    <p:extLst>
      <p:ext uri="{BB962C8B-B14F-4D97-AF65-F5344CB8AC3E}">
        <p14:creationId xmlns:p14="http://schemas.microsoft.com/office/powerpoint/2010/main" val="33883575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a:solidFill>
                  <a:srgbClr val="002060"/>
                </a:solidFill>
              </a:rPr>
              <a:t>Interactive Reports</a:t>
            </a:r>
            <a:endParaRPr lang="en-US" b="1" dirty="0" smtClean="0">
              <a:solidFill>
                <a:srgbClr val="002060"/>
              </a:solidFill>
            </a:endParaRPr>
          </a:p>
        </p:txBody>
      </p:sp>
      <p:sp>
        <p:nvSpPr>
          <p:cNvPr id="43011" name="Content Placeholder 2"/>
          <p:cNvSpPr>
            <a:spLocks noGrp="1"/>
          </p:cNvSpPr>
          <p:nvPr>
            <p:ph idx="1"/>
          </p:nvPr>
        </p:nvSpPr>
        <p:spPr>
          <a:xfrm>
            <a:off x="457200" y="2057400"/>
            <a:ext cx="8229600" cy="4068763"/>
          </a:xfrm>
        </p:spPr>
        <p:txBody>
          <a:bodyPr/>
          <a:lstStyle/>
          <a:p>
            <a:pPr marL="457200" indent="-457200">
              <a:defRPr/>
            </a:pPr>
            <a:r>
              <a:rPr lang="en-US" sz="2800" dirty="0" smtClean="0"/>
              <a:t>Group Map</a:t>
            </a:r>
          </a:p>
          <a:p>
            <a:pPr marL="457200" indent="-457200">
              <a:defRPr/>
            </a:pPr>
            <a:endParaRPr lang="en-US" sz="2800" dirty="0" smtClean="0"/>
          </a:p>
          <a:p>
            <a:pPr marL="457200" indent="-457200">
              <a:defRPr/>
            </a:pPr>
            <a:r>
              <a:rPr lang="en-US" sz="2800" dirty="0" smtClean="0"/>
              <a:t>Individual Map</a:t>
            </a:r>
          </a:p>
          <a:p>
            <a:pPr marL="457200" indent="-457200">
              <a:defRPr/>
            </a:pPr>
            <a:endParaRPr lang="en-US" sz="2800" dirty="0" smtClean="0"/>
          </a:p>
          <a:p>
            <a:pPr marL="457200" indent="-457200">
              <a:defRPr/>
            </a:pPr>
            <a:r>
              <a:rPr lang="en-US" sz="2800" dirty="0" smtClean="0"/>
              <a:t>Learning Progressions Map</a:t>
            </a:r>
          </a:p>
          <a:p>
            <a:pPr marL="457200" lvl="1" indent="0">
              <a:buNone/>
              <a:defRPr/>
            </a:pPr>
            <a:endParaRPr lang="en-US" sz="2400" dirty="0" smtClean="0"/>
          </a:p>
          <a:p>
            <a:pPr>
              <a:defRPr/>
            </a:pPr>
            <a:endParaRPr lang="en-US" sz="2400" dirty="0" smtClean="0"/>
          </a:p>
          <a:p>
            <a:pPr lvl="2">
              <a:buFont typeface="Arial" pitchFamily="34" charset="0"/>
              <a:buNone/>
              <a:defRPr/>
            </a:pPr>
            <a:endParaRPr lang="en-US"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34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9/16/2012</a:t>
            </a:fld>
            <a:endParaRPr lang="en-US" dirty="0">
              <a:solidFill>
                <a:prstClr val="black">
                  <a:tint val="75000"/>
                </a:prstClr>
              </a:solidFill>
            </a:endParaRPr>
          </a:p>
        </p:txBody>
      </p:sp>
    </p:spTree>
    <p:extLst>
      <p:ext uri="{BB962C8B-B14F-4D97-AF65-F5344CB8AC3E}">
        <p14:creationId xmlns:p14="http://schemas.microsoft.com/office/powerpoint/2010/main" val="34695028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B2A8296-D5BA-4F62-A08F-3D79BEA44A63}" type="datetime1">
              <a:rPr lang="en-US"/>
              <a:pPr>
                <a:defRPr/>
              </a:pPr>
              <a:t>9/16/2012</a:t>
            </a:fld>
            <a:endParaRPr lang="en-US" dirty="0"/>
          </a:p>
        </p:txBody>
      </p:sp>
      <p:sp>
        <p:nvSpPr>
          <p:cNvPr id="4" name="Slide Number Placeholder 3"/>
          <p:cNvSpPr>
            <a:spLocks noGrp="1"/>
          </p:cNvSpPr>
          <p:nvPr>
            <p:ph type="sldNum" sz="quarter" idx="12"/>
          </p:nvPr>
        </p:nvSpPr>
        <p:spPr/>
        <p:txBody>
          <a:bodyPr/>
          <a:lstStyle/>
          <a:p>
            <a:pPr>
              <a:defRPr/>
            </a:pPr>
            <a:fld id="{DAFE27A2-001E-45C2-9824-810C212C61D2}" type="slidenum">
              <a:rPr lang="en-US"/>
              <a:pPr>
                <a:defRPr/>
              </a:pPr>
              <a:t>35</a:t>
            </a:fld>
            <a:endParaRPr lang="en-US" dirty="0"/>
          </a:p>
        </p:txBody>
      </p:sp>
      <p:sp>
        <p:nvSpPr>
          <p:cNvPr id="40965" name="TextBox 1"/>
          <p:cNvSpPr txBox="1">
            <a:spLocks noChangeArrowheads="1"/>
          </p:cNvSpPr>
          <p:nvPr/>
        </p:nvSpPr>
        <p:spPr bwMode="auto">
          <a:xfrm>
            <a:off x="914400" y="1846263"/>
            <a:ext cx="7251700" cy="3986212"/>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228600" indent="-228600" eaLnBrk="1" fontAlgn="auto" hangingPunct="1">
              <a:spcBef>
                <a:spcPts val="0"/>
              </a:spcBef>
              <a:spcAft>
                <a:spcPts val="700"/>
              </a:spcAft>
              <a:defRPr/>
            </a:pPr>
            <a:r>
              <a:rPr lang="en-US" sz="1800" b="1" dirty="0" smtClean="0">
                <a:latin typeface="+mn-lt"/>
              </a:rPr>
              <a:t>1. When </a:t>
            </a:r>
            <a:r>
              <a:rPr lang="en-US" sz="1800" b="1" dirty="0">
                <a:latin typeface="+mn-lt"/>
              </a:rPr>
              <a:t>should one-to-one conferencing take place?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2. When </a:t>
            </a:r>
            <a:r>
              <a:rPr lang="en-US" sz="1800" b="1" dirty="0">
                <a:latin typeface="+mn-lt"/>
              </a:rPr>
              <a:t>should small group conferencing take place?</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3. How </a:t>
            </a:r>
            <a:r>
              <a:rPr lang="en-US" sz="1800" b="1" dirty="0">
                <a:latin typeface="+mn-lt"/>
              </a:rPr>
              <a:t>will you schedule the conference into your teaching period? How often?</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4. Who </a:t>
            </a:r>
            <a:r>
              <a:rPr lang="en-US" sz="1800" b="1" dirty="0">
                <a:latin typeface="+mn-lt"/>
              </a:rPr>
              <a:t>gets to participate in the conference? </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5. What </a:t>
            </a:r>
            <a:r>
              <a:rPr lang="en-US" sz="1800" b="1" dirty="0">
                <a:latin typeface="+mn-lt"/>
              </a:rPr>
              <a:t>will you discuss?</a:t>
            </a:r>
            <a:endParaRPr lang="en-US" sz="1800" dirty="0">
              <a:latin typeface="+mn-lt"/>
            </a:endParaRPr>
          </a:p>
          <a:p>
            <a:pPr marL="228600" indent="-228600" eaLnBrk="1" fontAlgn="auto" hangingPunct="1">
              <a:spcBef>
                <a:spcPts val="0"/>
              </a:spcBef>
              <a:spcAft>
                <a:spcPts val="700"/>
              </a:spcAft>
              <a:defRPr/>
            </a:pPr>
            <a:r>
              <a:rPr lang="en-US" sz="1800" b="1" dirty="0" smtClean="0">
                <a:latin typeface="+mn-lt"/>
              </a:rPr>
              <a:t>6. What </a:t>
            </a:r>
            <a:r>
              <a:rPr lang="en-US" sz="1800" b="1" dirty="0">
                <a:latin typeface="+mn-lt"/>
              </a:rPr>
              <a:t>will you do with the remainder of the students while you are conferencing</a:t>
            </a:r>
            <a:r>
              <a:rPr lang="en-US" sz="1800" b="1" dirty="0" smtClean="0">
                <a:latin typeface="+mn-lt"/>
              </a:rPr>
              <a:t>?</a:t>
            </a:r>
            <a:r>
              <a:rPr lang="en-US" sz="1800" dirty="0" smtClean="0">
                <a:latin typeface="+mn-lt"/>
              </a:rPr>
              <a:t> </a:t>
            </a:r>
          </a:p>
          <a:p>
            <a:pPr marL="228600" indent="-228600" eaLnBrk="1" fontAlgn="auto" hangingPunct="1">
              <a:spcBef>
                <a:spcPts val="0"/>
              </a:spcBef>
              <a:spcAft>
                <a:spcPts val="700"/>
              </a:spcAft>
              <a:defRPr/>
            </a:pPr>
            <a:r>
              <a:rPr lang="en-US" sz="1800" b="1" dirty="0" smtClean="0"/>
              <a:t>7. How long should a one-to-one conference take?</a:t>
            </a:r>
            <a:endParaRPr lang="en-US" sz="1800" dirty="0" smtClean="0">
              <a:latin typeface="+mn-lt"/>
            </a:endParaRPr>
          </a:p>
        </p:txBody>
      </p:sp>
    </p:spTree>
    <p:extLst>
      <p:ext uri="{BB962C8B-B14F-4D97-AF65-F5344CB8AC3E}">
        <p14:creationId xmlns:p14="http://schemas.microsoft.com/office/powerpoint/2010/main" val="32249441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73075" y="763588"/>
            <a:ext cx="8229600" cy="1458912"/>
          </a:xfrm>
        </p:spPr>
        <p:txBody>
          <a:bodyPr/>
          <a:lstStyle/>
          <a:p>
            <a:r>
              <a:rPr lang="en-US" b="1" i="1" smtClean="0">
                <a:solidFill>
                  <a:srgbClr val="FF0000"/>
                </a:solidFill>
              </a:rPr>
              <a:t>Recommendations</a:t>
            </a:r>
            <a:r>
              <a:rPr lang="en-US" b="1" smtClean="0"/>
              <a:t> </a:t>
            </a:r>
            <a:r>
              <a:rPr lang="en-US" b="1" smtClean="0">
                <a:solidFill>
                  <a:srgbClr val="002060"/>
                </a:solidFill>
              </a:rPr>
              <a:t>for </a:t>
            </a:r>
            <a:br>
              <a:rPr lang="en-US" b="1" smtClean="0">
                <a:solidFill>
                  <a:srgbClr val="002060"/>
                </a:solidFill>
              </a:rPr>
            </a:br>
            <a:r>
              <a:rPr lang="en-US" b="1" smtClean="0">
                <a:solidFill>
                  <a:srgbClr val="002060"/>
                </a:solidFill>
              </a:rPr>
              <a:t>One-to-One Conferencing</a:t>
            </a:r>
            <a:r>
              <a:rPr lang="en-US" b="1" smtClean="0"/>
              <a:t/>
            </a:r>
            <a:br>
              <a:rPr lang="en-US" b="1" smtClean="0"/>
            </a:br>
            <a:endParaRPr lang="en-US" sz="2400" b="1" smtClean="0"/>
          </a:p>
        </p:txBody>
      </p:sp>
      <p:sp>
        <p:nvSpPr>
          <p:cNvPr id="3" name="Date Placeholder 2"/>
          <p:cNvSpPr>
            <a:spLocks noGrp="1"/>
          </p:cNvSpPr>
          <p:nvPr>
            <p:ph type="dt" sz="quarter" idx="10"/>
          </p:nvPr>
        </p:nvSpPr>
        <p:spPr/>
        <p:txBody>
          <a:bodyPr/>
          <a:lstStyle/>
          <a:p>
            <a:pPr>
              <a:defRPr/>
            </a:pPr>
            <a:fld id="{70C03C63-A626-4247-849E-36AEA6DCA8C6}" type="datetime1">
              <a:rPr lang="en-US"/>
              <a:pPr>
                <a:defRPr/>
              </a:pPr>
              <a:t>9/16/2012</a:t>
            </a:fld>
            <a:endParaRPr lang="en-US" dirty="0"/>
          </a:p>
        </p:txBody>
      </p:sp>
      <p:sp>
        <p:nvSpPr>
          <p:cNvPr id="4" name="Slide Number Placeholder 3"/>
          <p:cNvSpPr>
            <a:spLocks noGrp="1"/>
          </p:cNvSpPr>
          <p:nvPr>
            <p:ph type="sldNum" sz="quarter" idx="12"/>
          </p:nvPr>
        </p:nvSpPr>
        <p:spPr/>
        <p:txBody>
          <a:bodyPr/>
          <a:lstStyle/>
          <a:p>
            <a:pPr>
              <a:defRPr/>
            </a:pPr>
            <a:fld id="{3B9F0660-EF7A-48BC-9E6C-B24D8F46B7FE}" type="slidenum">
              <a:rPr lang="en-US"/>
              <a:pPr>
                <a:defRPr/>
              </a:pPr>
              <a:t>36</a:t>
            </a:fld>
            <a:endParaRPr lang="en-US" dirty="0"/>
          </a:p>
        </p:txBody>
      </p:sp>
      <p:sp>
        <p:nvSpPr>
          <p:cNvPr id="40965" name="TextBox 1"/>
          <p:cNvSpPr txBox="1">
            <a:spLocks noChangeArrowheads="1"/>
          </p:cNvSpPr>
          <p:nvPr/>
        </p:nvSpPr>
        <p:spPr bwMode="auto">
          <a:xfrm>
            <a:off x="914400" y="1846263"/>
            <a:ext cx="7251700" cy="4845050"/>
          </a:xfrm>
          <a:prstGeom prst="rect">
            <a:avLst/>
          </a:prstGeom>
          <a:noFill/>
          <a:ln>
            <a:noFill/>
          </a:ln>
          <a:extLst/>
        </p:spPr>
        <p:txBody>
          <a:bodyPr>
            <a:spAutoFit/>
          </a:bodyPr>
          <a:lstStyle>
            <a:lvl1pPr marL="457200" indent="-457200" eaLnBrk="0" hangingPunct="0">
              <a:defRPr sz="1000">
                <a:solidFill>
                  <a:schemeClr val="tx1"/>
                </a:solidFill>
                <a:latin typeface="Times New Roman" pitchFamily="18" charset="0"/>
                <a:cs typeface="Arial" pitchFamily="34" charset="0"/>
              </a:defRPr>
            </a:lvl1pPr>
            <a:lvl2pPr marL="742950" indent="-285750" eaLnBrk="0" hangingPunct="0">
              <a:defRPr sz="1000">
                <a:solidFill>
                  <a:schemeClr val="tx1"/>
                </a:solidFill>
                <a:latin typeface="Times New Roman" pitchFamily="18" charset="0"/>
                <a:cs typeface="Arial" pitchFamily="34" charset="0"/>
              </a:defRPr>
            </a:lvl2pPr>
            <a:lvl3pPr marL="1143000" indent="-228600" eaLnBrk="0" hangingPunct="0">
              <a:defRPr sz="1000">
                <a:solidFill>
                  <a:schemeClr val="tx1"/>
                </a:solidFill>
                <a:latin typeface="Times New Roman" pitchFamily="18" charset="0"/>
                <a:cs typeface="Arial" pitchFamily="34" charset="0"/>
              </a:defRPr>
            </a:lvl3pPr>
            <a:lvl4pPr marL="1600200" indent="-228600" eaLnBrk="0" hangingPunct="0">
              <a:defRPr sz="1000">
                <a:solidFill>
                  <a:schemeClr val="tx1"/>
                </a:solidFill>
                <a:latin typeface="Times New Roman" pitchFamily="18" charset="0"/>
                <a:cs typeface="Arial" pitchFamily="34" charset="0"/>
              </a:defRPr>
            </a:lvl4pPr>
            <a:lvl5pPr marL="2057400" indent="-228600" eaLnBrk="0" hangingPunct="0">
              <a:defRPr sz="10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10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10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10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1000">
                <a:solidFill>
                  <a:schemeClr val="tx1"/>
                </a:solidFill>
                <a:latin typeface="Times New Roman" pitchFamily="18" charset="0"/>
                <a:cs typeface="Arial" pitchFamily="34" charset="0"/>
              </a:defRPr>
            </a:lvl9pPr>
          </a:lstStyle>
          <a:p>
            <a:pPr marL="0" indent="0" algn="ctr" eaLnBrk="1" hangingPunct="1">
              <a:defRPr/>
            </a:pPr>
            <a:r>
              <a:rPr lang="en-US" sz="2800" dirty="0" smtClean="0"/>
              <a:t> </a:t>
            </a:r>
          </a:p>
          <a:p>
            <a:pPr marL="0" indent="0" algn="ctr" eaLnBrk="1" hangingPunct="1">
              <a:defRPr/>
            </a:pPr>
            <a:r>
              <a:rPr lang="en-US" sz="2800" dirty="0" smtClean="0"/>
              <a:t>Building Background Knowledge</a:t>
            </a:r>
          </a:p>
          <a:p>
            <a:pPr marL="342900" indent="-342900" eaLnBrk="1" fontAlgn="auto" hangingPunct="1">
              <a:spcBef>
                <a:spcPts val="0"/>
              </a:spcBef>
              <a:spcAft>
                <a:spcPts val="700"/>
              </a:spcAft>
              <a:defRPr/>
            </a:pPr>
            <a:r>
              <a:rPr lang="en-US" sz="1800" b="1" dirty="0" smtClean="0">
                <a:latin typeface="+mn-lt"/>
              </a:rPr>
              <a:t>  8. How </a:t>
            </a:r>
            <a:r>
              <a:rPr lang="en-US" sz="1800" b="1" dirty="0">
                <a:latin typeface="+mn-lt"/>
              </a:rPr>
              <a:t>will you schedule opportunities for targeted instruction as a result of setting goals from the conference?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  9. How </a:t>
            </a:r>
            <a:r>
              <a:rPr lang="en-US" sz="1800" b="1" dirty="0">
                <a:latin typeface="+mn-lt"/>
              </a:rPr>
              <a:t>will you and your students know they are progressing? </a:t>
            </a:r>
            <a:endParaRPr lang="en-US" sz="1800" dirty="0">
              <a:latin typeface="+mn-lt"/>
            </a:endParaRPr>
          </a:p>
          <a:p>
            <a:pPr marL="342900" indent="-342900" eaLnBrk="1" fontAlgn="auto" hangingPunct="1">
              <a:spcBef>
                <a:spcPts val="0"/>
              </a:spcBef>
              <a:spcAft>
                <a:spcPts val="700"/>
              </a:spcAft>
              <a:defRPr/>
            </a:pPr>
            <a:r>
              <a:rPr lang="en-US" sz="1800" b="1" dirty="0" smtClean="0">
                <a:latin typeface="+mn-lt"/>
              </a:rPr>
              <a:t>10. Establish </a:t>
            </a:r>
            <a:r>
              <a:rPr lang="en-US" sz="1800" b="1" dirty="0">
                <a:latin typeface="+mn-lt"/>
              </a:rPr>
              <a:t>questions, such as the following, to ask the student(s) during conferencing:</a:t>
            </a:r>
          </a:p>
          <a:p>
            <a:pPr marL="571500" lvl="1" indent="-228600" eaLnBrk="1" fontAlgn="auto" hangingPunct="1">
              <a:spcBef>
                <a:spcPts val="0"/>
              </a:spcBef>
              <a:spcAft>
                <a:spcPts val="700"/>
              </a:spcAft>
              <a:buFont typeface="Arial" pitchFamily="34" charset="0"/>
              <a:buChar char="•"/>
              <a:defRPr/>
            </a:pPr>
            <a:r>
              <a:rPr lang="en-US" sz="1800" b="1" dirty="0">
                <a:latin typeface="+mn-lt"/>
              </a:rPr>
              <a:t>When you finished taking the CDT, do you recall an area of need?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Are there tools, like graphic organizers or manipulatives, you could suggest to me that would help you learn? </a:t>
            </a:r>
            <a:endParaRPr lang="en-US" sz="1800" dirty="0">
              <a:latin typeface="+mn-lt"/>
            </a:endParaRPr>
          </a:p>
          <a:p>
            <a:pPr marL="571500" lvl="1" indent="-228600" eaLnBrk="1" fontAlgn="auto" hangingPunct="1">
              <a:spcBef>
                <a:spcPts val="0"/>
              </a:spcBef>
              <a:spcAft>
                <a:spcPts val="700"/>
              </a:spcAft>
              <a:buFont typeface="Arial" pitchFamily="34" charset="0"/>
              <a:buChar char="•"/>
              <a:defRPr/>
            </a:pPr>
            <a:r>
              <a:rPr lang="en-US" sz="1800" b="1" dirty="0">
                <a:latin typeface="+mn-lt"/>
              </a:rPr>
              <a:t>Is there vocabulary you do not understand?</a:t>
            </a:r>
          </a:p>
          <a:p>
            <a:pPr marL="342900" indent="-342900" eaLnBrk="1" fontAlgn="auto" hangingPunct="1">
              <a:spcBef>
                <a:spcPts val="0"/>
              </a:spcBef>
              <a:spcAft>
                <a:spcPts val="700"/>
              </a:spcAft>
              <a:defRPr/>
            </a:pPr>
            <a:r>
              <a:rPr lang="en-US" sz="1800" b="1" dirty="0" smtClean="0">
                <a:latin typeface="+mn-lt"/>
              </a:rPr>
              <a:t>11. Can </a:t>
            </a:r>
            <a:r>
              <a:rPr lang="en-US" sz="1800" b="1" dirty="0">
                <a:latin typeface="+mn-lt"/>
              </a:rPr>
              <a:t>you suggest other questions?</a:t>
            </a:r>
            <a:endParaRPr lang="en-US" sz="1800" dirty="0">
              <a:latin typeface="+mn-lt"/>
            </a:endParaRPr>
          </a:p>
          <a:p>
            <a:pPr marL="0" indent="0" algn="ctr" eaLnBrk="1" hangingPunct="1">
              <a:defRPr/>
            </a:pPr>
            <a:r>
              <a:rPr lang="en-US" sz="3200" dirty="0" smtClean="0"/>
              <a:t>  </a:t>
            </a:r>
          </a:p>
        </p:txBody>
      </p:sp>
    </p:spTree>
    <p:extLst>
      <p:ext uri="{BB962C8B-B14F-4D97-AF65-F5344CB8AC3E}">
        <p14:creationId xmlns:p14="http://schemas.microsoft.com/office/powerpoint/2010/main" val="31833612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542925" y="903288"/>
            <a:ext cx="8229600" cy="11430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rgbClr val="002060"/>
                </a:solidFill>
                <a:latin typeface="Lucida Handwriting" pitchFamily="66" charset="0"/>
              </a:rPr>
              <a:t>Brainstorm Activity: </a:t>
            </a:r>
            <a:r>
              <a:rPr lang="en-US" dirty="0" smtClean="0">
                <a:solidFill>
                  <a:srgbClr val="002060"/>
                </a:solidFill>
              </a:rPr>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b="1" dirty="0" smtClean="0">
                <a:solidFill>
                  <a:srgbClr val="002060"/>
                </a:solidFill>
              </a:rPr>
              <a:t>What are the benefits of the Classroom Diagnostic Tools for teachers, students, and parents/guardians?</a:t>
            </a:r>
          </a:p>
        </p:txBody>
      </p:sp>
      <p:sp>
        <p:nvSpPr>
          <p:cNvPr id="3" name="Slide Number Placeholder 2"/>
          <p:cNvSpPr>
            <a:spLocks noGrp="1"/>
          </p:cNvSpPr>
          <p:nvPr>
            <p:ph type="sldNum" sz="quarter" idx="12"/>
          </p:nvPr>
        </p:nvSpPr>
        <p:spPr/>
        <p:txBody>
          <a:bodyPr/>
          <a:lstStyle/>
          <a:p>
            <a:pPr>
              <a:defRPr/>
            </a:pPr>
            <a:fld id="{AA8B06DC-28C5-4245-A270-A12A4C45AB06}" type="slidenum">
              <a:rPr lang="en-US" smtClean="0"/>
              <a:pPr>
                <a:defRPr/>
              </a:pPr>
              <a:t>37</a:t>
            </a:fld>
            <a:endParaRPr lang="en-US" dirty="0"/>
          </a:p>
        </p:txBody>
      </p:sp>
      <p:sp>
        <p:nvSpPr>
          <p:cNvPr id="4" name="Date Placeholder 3"/>
          <p:cNvSpPr>
            <a:spLocks noGrp="1"/>
          </p:cNvSpPr>
          <p:nvPr>
            <p:ph type="dt" sz="quarter" idx="10"/>
          </p:nvPr>
        </p:nvSpPr>
        <p:spPr/>
        <p:txBody>
          <a:bodyPr/>
          <a:lstStyle/>
          <a:p>
            <a:pPr>
              <a:defRPr/>
            </a:pPr>
            <a:fld id="{740C9BEE-BE7B-431E-ABCB-1D9C6A9B0B03}"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3"/>
          <p:cNvSpPr>
            <a:spLocks noGrp="1"/>
          </p:cNvSpPr>
          <p:nvPr>
            <p:ph type="title"/>
          </p:nvPr>
        </p:nvSpPr>
        <p:spPr>
          <a:xfrm>
            <a:off x="428625" y="1044575"/>
            <a:ext cx="8229600" cy="1143000"/>
          </a:xfrm>
        </p:spPr>
        <p:txBody>
          <a:bodyPr/>
          <a:lstStyle/>
          <a:p>
            <a:pPr marL="342900" indent="-342900" eaLnBrk="1" hangingPunct="1"/>
            <a:r>
              <a:rPr lang="en-US" b="1" smtClean="0">
                <a:solidFill>
                  <a:srgbClr val="002060"/>
                </a:solidFill>
              </a:rPr>
              <a:t>Why should the Classroom Diagnostic Tools be used? </a:t>
            </a:r>
            <a:r>
              <a:rPr lang="en-US" sz="2800" smtClean="0"/>
              <a:t/>
            </a:r>
            <a:br>
              <a:rPr lang="en-US" sz="28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55588" y="2068513"/>
            <a:ext cx="8662987" cy="4586287"/>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sz="2400" dirty="0" smtClean="0"/>
              <a:t>Benefits for Students: </a:t>
            </a:r>
          </a:p>
          <a:p>
            <a:pPr marL="457200" lvl="2" indent="-457200" algn="just" eaLnBrk="1" hangingPunct="1">
              <a:spcBef>
                <a:spcPts val="600"/>
              </a:spcBef>
              <a:defRPr/>
            </a:pPr>
            <a:r>
              <a:rPr lang="en-US" sz="2200" dirty="0" smtClean="0"/>
              <a:t>Provides specific and timely feedback designed to support student learning</a:t>
            </a:r>
          </a:p>
          <a:p>
            <a:pPr marL="457200" lvl="2" indent="-457200" algn="just" eaLnBrk="1" hangingPunct="1">
              <a:spcBef>
                <a:spcPts val="600"/>
              </a:spcBef>
              <a:defRPr/>
            </a:pPr>
            <a:r>
              <a:rPr lang="en-US" sz="2200" dirty="0" smtClean="0"/>
              <a:t>Builds efficacy by bringing students into the process of their own learning</a:t>
            </a:r>
          </a:p>
          <a:p>
            <a:pPr marL="457200" lvl="2" indent="-457200" algn="just" eaLnBrk="1" hangingPunct="1">
              <a:spcBef>
                <a:spcPts val="600"/>
              </a:spcBef>
              <a:defRPr/>
            </a:pPr>
            <a:r>
              <a:rPr lang="en-US" sz="2200" dirty="0" smtClean="0"/>
              <a:t>Promotes goal-setting by involving students in the learning process</a:t>
            </a:r>
          </a:p>
          <a:p>
            <a:pPr marL="457200" lvl="2" indent="-457200" algn="just" eaLnBrk="1" hangingPunct="1">
              <a:spcBef>
                <a:spcPts val="600"/>
              </a:spcBef>
              <a:defRPr/>
            </a:pPr>
            <a:r>
              <a:rPr lang="en-US" sz="2200" dirty="0" smtClean="0"/>
              <a:t>Provides students with opportunities to demonstrate their knowledge and skills</a:t>
            </a:r>
          </a:p>
          <a:p>
            <a:pPr marL="457200" lvl="2" indent="-457200" algn="just" eaLnBrk="1" hangingPunct="1">
              <a:spcBef>
                <a:spcPts val="600"/>
              </a:spcBef>
              <a:defRPr/>
            </a:pPr>
            <a:r>
              <a:rPr lang="en-US" sz="2200" dirty="0" smtClean="0"/>
              <a:t>Promotes partnering with teachers (e.g., one-on-one conferencing)</a:t>
            </a:r>
          </a:p>
          <a:p>
            <a:pPr marL="457200" lvl="2" indent="-457200" algn="just" eaLnBrk="1" hangingPunct="1">
              <a:spcBef>
                <a:spcPts val="600"/>
              </a:spcBef>
              <a:defRPr/>
            </a:pPr>
            <a:r>
              <a:rPr lang="en-US" sz="2200" dirty="0" smtClean="0"/>
              <a:t>Ensures that follow-up instruction is meaningful and aligns with student learning expectations</a:t>
            </a:r>
          </a:p>
          <a:p>
            <a:pPr algn="just" eaLnBrk="1" fontAlgn="auto" hangingPunct="1">
              <a:spcBef>
                <a:spcPts val="600"/>
              </a:spcBef>
              <a:spcAft>
                <a:spcPts val="0"/>
              </a:spcAft>
              <a:buFont typeface="Arial" pitchFamily="34" charset="0"/>
              <a:buNone/>
              <a:defRPr/>
            </a:pPr>
            <a:endParaRPr lang="en-US" sz="3600" dirty="0" smtClean="0"/>
          </a:p>
        </p:txBody>
      </p:sp>
      <p:sp>
        <p:nvSpPr>
          <p:cNvPr id="4" name="Slide Number Placeholder 3"/>
          <p:cNvSpPr>
            <a:spLocks noGrp="1"/>
          </p:cNvSpPr>
          <p:nvPr>
            <p:ph type="sldNum" sz="quarter" idx="12"/>
          </p:nvPr>
        </p:nvSpPr>
        <p:spPr/>
        <p:txBody>
          <a:bodyPr/>
          <a:lstStyle/>
          <a:p>
            <a:pPr>
              <a:defRPr/>
            </a:pPr>
            <a:fld id="{8006F42B-1D14-4B3A-9D64-2A913E1E121B}" type="slidenum">
              <a:rPr lang="en-US" smtClean="0"/>
              <a:pPr>
                <a:defRPr/>
              </a:pPr>
              <a:t>38</a:t>
            </a:fld>
            <a:endParaRPr lang="en-US" dirty="0"/>
          </a:p>
        </p:txBody>
      </p:sp>
      <p:sp>
        <p:nvSpPr>
          <p:cNvPr id="5" name="Date Placeholder 4"/>
          <p:cNvSpPr>
            <a:spLocks noGrp="1"/>
          </p:cNvSpPr>
          <p:nvPr>
            <p:ph type="dt" sz="quarter" idx="10"/>
          </p:nvPr>
        </p:nvSpPr>
        <p:spPr/>
        <p:txBody>
          <a:bodyPr/>
          <a:lstStyle/>
          <a:p>
            <a:pPr>
              <a:defRPr/>
            </a:pPr>
            <a:fld id="{F646B208-2CB8-4FCB-92D1-A5EBB3B87EC1}"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28625" y="974725"/>
            <a:ext cx="8229600" cy="1143000"/>
          </a:xfrm>
        </p:spPr>
        <p:txBody>
          <a:bodyPr/>
          <a:lstStyle/>
          <a:p>
            <a:pPr marL="342900" indent="-342900" eaLnBrk="1" hangingPunct="1"/>
            <a:r>
              <a:rPr lang="en-US" b="1" smtClean="0">
                <a:solidFill>
                  <a:srgbClr val="002060"/>
                </a:solidFill>
              </a:rPr>
              <a:t>Why should the Classroom Diagnostic Tools be used? </a:t>
            </a:r>
            <a:r>
              <a:rPr lang="en-US" sz="4000" smtClean="0"/>
              <a:t/>
            </a:r>
            <a:br>
              <a:rPr lang="en-US" sz="40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84363"/>
            <a:ext cx="8583613" cy="4510087"/>
          </a:xfrm>
          <a:ln>
            <a:solidFill>
              <a:schemeClr val="accent1">
                <a:lumMod val="50000"/>
              </a:schemeClr>
            </a:solidFill>
          </a:ln>
        </p:spPr>
        <p:txBody>
          <a:bodyPr rtlCol="0">
            <a:normAutofit fontScale="92500" lnSpcReduction="10000"/>
          </a:bodyPr>
          <a:lstStyle/>
          <a:p>
            <a:pPr lvl="1" indent="-742950" algn="just" eaLnBrk="1" hangingPunct="1">
              <a:spcBef>
                <a:spcPts val="600"/>
              </a:spcBef>
              <a:buFont typeface="Arial" pitchFamily="34" charset="0"/>
              <a:buNone/>
              <a:defRPr/>
            </a:pPr>
            <a:r>
              <a:rPr lang="en-US" sz="2600" dirty="0" smtClean="0"/>
              <a:t>Benefits for Teachers:  </a:t>
            </a:r>
          </a:p>
          <a:p>
            <a:pPr marL="457200" lvl="2" indent="-457200" algn="just" eaLnBrk="1" hangingPunct="1">
              <a:spcBef>
                <a:spcPts val="600"/>
              </a:spcBef>
              <a:defRPr/>
            </a:pPr>
            <a:r>
              <a:rPr lang="en-US" sz="1900" dirty="0" smtClean="0"/>
              <a:t>Promotes teaching and collaboration with students, parents/guardians, and others</a:t>
            </a:r>
          </a:p>
          <a:p>
            <a:pPr marL="457200" lvl="2" indent="-457200" algn="just" eaLnBrk="1" hangingPunct="1">
              <a:spcBef>
                <a:spcPts val="600"/>
              </a:spcBef>
              <a:defRPr/>
            </a:pPr>
            <a:r>
              <a:rPr lang="en-US" sz="1900" dirty="0" smtClean="0"/>
              <a:t>Provides immediate access to diagnostic reports about student strengths and areas of need</a:t>
            </a:r>
          </a:p>
          <a:p>
            <a:pPr marL="457200" lvl="2" indent="-457200" algn="just" eaLnBrk="1" hangingPunct="1">
              <a:spcBef>
                <a:spcPts val="600"/>
              </a:spcBef>
              <a:defRPr/>
            </a:pPr>
            <a:r>
              <a:rPr lang="en-US" sz="1900" dirty="0" smtClean="0"/>
              <a:t>Promotes teacher understanding of student strengths and areas of need throughout the year</a:t>
            </a:r>
          </a:p>
          <a:p>
            <a:pPr marL="457200" lvl="2" indent="-457200" algn="just" eaLnBrk="1" hangingPunct="1">
              <a:spcBef>
                <a:spcPts val="600"/>
              </a:spcBef>
              <a:defRPr/>
            </a:pPr>
            <a:r>
              <a:rPr lang="en-US" sz="1900" dirty="0" smtClean="0"/>
              <a:t>Allows monitoring of student achievement to guide ongoing planning and instruction</a:t>
            </a:r>
          </a:p>
          <a:p>
            <a:pPr marL="457200" lvl="2" indent="-457200" algn="just" eaLnBrk="1" hangingPunct="1">
              <a:spcBef>
                <a:spcPts val="600"/>
              </a:spcBef>
              <a:defRPr/>
            </a:pPr>
            <a:r>
              <a:rPr lang="en-US" sz="1900" dirty="0" smtClean="0"/>
              <a:t>Guides individual as well as flexible grouping of students to target instruction</a:t>
            </a:r>
          </a:p>
          <a:p>
            <a:pPr marL="457200" lvl="2" indent="-457200" algn="just" eaLnBrk="1" hangingPunct="1">
              <a:spcBef>
                <a:spcPts val="600"/>
              </a:spcBef>
              <a:defRPr/>
            </a:pPr>
            <a:r>
              <a:rPr lang="en-US" sz="1900" dirty="0" smtClean="0"/>
              <a:t>Provides immediate access to SAS resources to support whole and small group and individual instruction</a:t>
            </a:r>
          </a:p>
          <a:p>
            <a:pPr marL="457200" lvl="2" indent="-457200" algn="just" eaLnBrk="1" hangingPunct="1">
              <a:spcBef>
                <a:spcPts val="600"/>
              </a:spcBef>
              <a:defRPr/>
            </a:pPr>
            <a:r>
              <a:rPr lang="en-US" sz="1900" dirty="0" smtClean="0"/>
              <a:t>Provides opportunities for teachers to reflect, collaborate, and match instruction to student need</a:t>
            </a:r>
          </a:p>
          <a:p>
            <a:pPr lvl="1" indent="0" algn="ctr" eaLnBrk="1" hangingPunct="1">
              <a:spcBef>
                <a:spcPts val="600"/>
              </a:spcBef>
              <a:buFont typeface="Arial" pitchFamily="34" charset="0"/>
              <a:buNone/>
              <a:defRPr/>
            </a:pPr>
            <a:endParaRPr lang="en-US" sz="1600" b="1" i="1" dirty="0" smtClean="0">
              <a:solidFill>
                <a:srgbClr val="002060"/>
              </a:solidFill>
            </a:endParaRPr>
          </a:p>
          <a:p>
            <a:pPr lvl="1" indent="0" algn="ctr" eaLnBrk="1" hangingPunct="1">
              <a:spcBef>
                <a:spcPts val="600"/>
              </a:spcBef>
              <a:buFont typeface="Arial" pitchFamily="34" charset="0"/>
              <a:buNone/>
              <a:defRPr/>
            </a:pPr>
            <a:r>
              <a:rPr lang="en-US" sz="1600" b="1" i="1" dirty="0" smtClean="0">
                <a:solidFill>
                  <a:srgbClr val="002060"/>
                </a:solidFill>
              </a:rPr>
              <a:t>Rather than being another mechanism of reporting information about student performance, the CDT is an integral part of the constructive process involving teaching and learning. </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E2BE9917-C0FD-438B-8F87-E3591D28A032}" type="slidenum">
              <a:rPr lang="en-US" smtClean="0"/>
              <a:pPr>
                <a:defRPr/>
              </a:pPr>
              <a:t>39</a:t>
            </a:fld>
            <a:endParaRPr lang="en-US" dirty="0"/>
          </a:p>
        </p:txBody>
      </p:sp>
      <p:sp>
        <p:nvSpPr>
          <p:cNvPr id="5" name="Date Placeholder 4"/>
          <p:cNvSpPr>
            <a:spLocks noGrp="1"/>
          </p:cNvSpPr>
          <p:nvPr>
            <p:ph type="dt" sz="quarter" idx="10"/>
          </p:nvPr>
        </p:nvSpPr>
        <p:spPr/>
        <p:txBody>
          <a:bodyPr/>
          <a:lstStyle/>
          <a:p>
            <a:pPr>
              <a:defRPr/>
            </a:pPr>
            <a:fld id="{03E01EE2-BA4A-463C-9E7E-FA385A08C2A0}"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469900"/>
            <a:ext cx="8229600" cy="1143000"/>
          </a:xfrm>
        </p:spPr>
        <p:txBody>
          <a:bodyPr/>
          <a:lstStyle/>
          <a:p>
            <a:r>
              <a:rPr lang="en-US" b="1" dirty="0" smtClean="0">
                <a:solidFill>
                  <a:srgbClr val="002060"/>
                </a:solidFill>
              </a:rPr>
              <a:t>Objectives:</a:t>
            </a:r>
          </a:p>
        </p:txBody>
      </p:sp>
      <p:sp>
        <p:nvSpPr>
          <p:cNvPr id="43011" name="Content Placeholder 2"/>
          <p:cNvSpPr>
            <a:spLocks noGrp="1"/>
          </p:cNvSpPr>
          <p:nvPr>
            <p:ph idx="1"/>
          </p:nvPr>
        </p:nvSpPr>
        <p:spPr>
          <a:xfrm>
            <a:off x="457200" y="1371600"/>
            <a:ext cx="8229600" cy="4525963"/>
          </a:xfrm>
        </p:spPr>
        <p:txBody>
          <a:bodyPr/>
          <a:lstStyle/>
          <a:p>
            <a:pPr marL="0" indent="0" algn="ctr">
              <a:buNone/>
              <a:defRPr/>
            </a:pPr>
            <a:r>
              <a:rPr lang="en-US" sz="2800" b="1" dirty="0" smtClean="0"/>
              <a:t>As a result of this training, you will:</a:t>
            </a:r>
          </a:p>
          <a:p>
            <a:pPr marL="457200" lvl="1" indent="0">
              <a:buNone/>
              <a:defRPr/>
            </a:pPr>
            <a:endParaRPr lang="en-US" sz="200" dirty="0" smtClean="0"/>
          </a:p>
          <a:p>
            <a:pPr lvl="1">
              <a:defRPr/>
            </a:pPr>
            <a:r>
              <a:rPr lang="en-US" sz="2400" dirty="0" smtClean="0"/>
              <a:t>Understand what CDT are and why they are important</a:t>
            </a:r>
          </a:p>
          <a:p>
            <a:pPr lvl="1">
              <a:defRPr/>
            </a:pPr>
            <a:r>
              <a:rPr lang="en-US" sz="2400" dirty="0" smtClean="0"/>
              <a:t>Understand what a CDT test experience looks like from the student perspective</a:t>
            </a:r>
          </a:p>
          <a:p>
            <a:pPr lvl="1">
              <a:defRPr/>
            </a:pPr>
            <a:r>
              <a:rPr lang="en-US" sz="2400" dirty="0" smtClean="0"/>
              <a:t>Be able to implement the CDT system in your school or district</a:t>
            </a:r>
          </a:p>
          <a:p>
            <a:pPr lvl="1">
              <a:defRPr/>
            </a:pPr>
            <a:r>
              <a:rPr lang="en-US" sz="2400" dirty="0" smtClean="0"/>
              <a:t>Be able to navigate the Interactive Reporting Tools</a:t>
            </a:r>
          </a:p>
          <a:p>
            <a:pPr lvl="1">
              <a:defRPr/>
            </a:pPr>
            <a:r>
              <a:rPr lang="en-US" sz="2400" dirty="0" smtClean="0"/>
              <a:t>Understand the types of reports that are available and how they can be used to improve teaching and learning in conjunction with the Standards Aligned System</a:t>
            </a:r>
          </a:p>
          <a:p>
            <a:pPr lvl="1">
              <a:defRPr/>
            </a:pPr>
            <a:r>
              <a:rPr lang="en-US" sz="2400" dirty="0" smtClean="0"/>
              <a:t>Effectively prepare and hold One-to One Conferences with your students</a:t>
            </a:r>
          </a:p>
          <a:p>
            <a:pPr lvl="1">
              <a:defRPr/>
            </a:pPr>
            <a:endParaRPr lang="en-US" sz="1800" dirty="0" smtClean="0"/>
          </a:p>
          <a:p>
            <a:pPr>
              <a:defRPr/>
            </a:pPr>
            <a:endParaRPr lang="en-US" sz="1800" dirty="0" smtClean="0"/>
          </a:p>
          <a:p>
            <a:pPr lvl="2">
              <a:buFont typeface="Arial" pitchFamily="34" charset="0"/>
              <a:buNone/>
              <a:defRPr/>
            </a:pPr>
            <a:endParaRPr lang="en-US" sz="1800" dirty="0" smtClean="0"/>
          </a:p>
        </p:txBody>
      </p:sp>
      <p:sp>
        <p:nvSpPr>
          <p:cNvPr id="4" name="Slide Number Placeholder 3"/>
          <p:cNvSpPr>
            <a:spLocks noGrp="1"/>
          </p:cNvSpPr>
          <p:nvPr>
            <p:ph type="sldNum" sz="quarter" idx="12"/>
          </p:nvPr>
        </p:nvSpPr>
        <p:spPr/>
        <p:txBody>
          <a:bodyPr/>
          <a:lstStyle/>
          <a:p>
            <a:pPr>
              <a:defRPr/>
            </a:pPr>
            <a:fld id="{5335FF06-BBE9-4B0A-87C9-C04E79FDA0C1}" type="slidenum">
              <a:rPr lang="en-US" smtClean="0">
                <a:solidFill>
                  <a:prstClr val="black">
                    <a:tint val="75000"/>
                  </a:prstClr>
                </a:solidFill>
              </a:rPr>
              <a:pPr>
                <a:defRPr/>
              </a:pPr>
              <a:t>4</a:t>
            </a:fld>
            <a:endParaRPr lang="en-US" dirty="0">
              <a:solidFill>
                <a:prstClr val="black">
                  <a:tint val="75000"/>
                </a:prstClr>
              </a:solidFill>
            </a:endParaRPr>
          </a:p>
        </p:txBody>
      </p:sp>
      <p:sp>
        <p:nvSpPr>
          <p:cNvPr id="5" name="Date Placeholder 4"/>
          <p:cNvSpPr>
            <a:spLocks noGrp="1"/>
          </p:cNvSpPr>
          <p:nvPr>
            <p:ph type="dt" sz="quarter" idx="10"/>
          </p:nvPr>
        </p:nvSpPr>
        <p:spPr/>
        <p:txBody>
          <a:bodyPr/>
          <a:lstStyle/>
          <a:p>
            <a:pPr>
              <a:defRPr/>
            </a:pPr>
            <a:fld id="{EF1CBFA5-B194-4573-A773-6B62DCAA96F3}" type="datetime1">
              <a:rPr lang="en-US">
                <a:solidFill>
                  <a:prstClr val="black">
                    <a:tint val="75000"/>
                  </a:prstClr>
                </a:solidFill>
              </a:rPr>
              <a:pPr>
                <a:defRPr/>
              </a:pPr>
              <a:t>9/16/2012</a:t>
            </a:fld>
            <a:endParaRPr lang="en-US" dirty="0">
              <a:solidFill>
                <a:prstClr val="black">
                  <a:tint val="75000"/>
                </a:prstClr>
              </a:solidFill>
            </a:endParaRPr>
          </a:p>
        </p:txBody>
      </p:sp>
    </p:spTree>
    <p:extLst>
      <p:ext uri="{BB962C8B-B14F-4D97-AF65-F5344CB8AC3E}">
        <p14:creationId xmlns:p14="http://schemas.microsoft.com/office/powerpoint/2010/main" val="3208188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3"/>
          <p:cNvSpPr>
            <a:spLocks noGrp="1"/>
          </p:cNvSpPr>
          <p:nvPr>
            <p:ph type="title"/>
          </p:nvPr>
        </p:nvSpPr>
        <p:spPr>
          <a:xfrm>
            <a:off x="428625" y="974725"/>
            <a:ext cx="8229600" cy="1143000"/>
          </a:xfrm>
        </p:spPr>
        <p:txBody>
          <a:bodyPr/>
          <a:lstStyle/>
          <a:p>
            <a:pPr marL="342900" indent="-342900" eaLnBrk="1" hangingPunct="1"/>
            <a:r>
              <a:rPr lang="en-US" b="1" smtClean="0">
                <a:solidFill>
                  <a:srgbClr val="002060"/>
                </a:solidFill>
              </a:rPr>
              <a:t>Why should the Classroom Diagnostic Tools be used? </a:t>
            </a:r>
            <a:r>
              <a:rPr lang="en-US" sz="4000" smtClean="0"/>
              <a:t/>
            </a:r>
            <a:br>
              <a:rPr lang="en-US" sz="4000"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84363"/>
            <a:ext cx="8583613" cy="4510087"/>
          </a:xfrm>
          <a:ln>
            <a:solidFill>
              <a:schemeClr val="accent1">
                <a:lumMod val="50000"/>
              </a:schemeClr>
            </a:solidFill>
          </a:ln>
        </p:spPr>
        <p:txBody>
          <a:bodyPr rtlCol="0">
            <a:normAutofit/>
          </a:bodyPr>
          <a:lstStyle/>
          <a:p>
            <a:pPr lvl="1" indent="-742950" algn="just" eaLnBrk="1" hangingPunct="1">
              <a:spcBef>
                <a:spcPts val="600"/>
              </a:spcBef>
              <a:buFont typeface="Arial" pitchFamily="34" charset="0"/>
              <a:buNone/>
              <a:defRPr/>
            </a:pPr>
            <a:r>
              <a:rPr lang="en-US" sz="2600" dirty="0" smtClean="0"/>
              <a:t>Benefits for Parents/Guardians:  </a:t>
            </a:r>
          </a:p>
          <a:p>
            <a:pPr lvl="1" indent="-742950" algn="just" eaLnBrk="1" hangingPunct="1">
              <a:spcBef>
                <a:spcPts val="600"/>
              </a:spcBef>
              <a:buFont typeface="Arial" pitchFamily="34" charset="0"/>
              <a:buNone/>
              <a:defRPr/>
            </a:pPr>
            <a:endParaRPr lang="en-US" sz="2600" dirty="0" smtClean="0"/>
          </a:p>
          <a:p>
            <a:pPr marL="457200" lvl="2" indent="-457200" algn="just" eaLnBrk="1" hangingPunct="1">
              <a:spcBef>
                <a:spcPts val="600"/>
              </a:spcBef>
              <a:defRPr/>
            </a:pPr>
            <a:r>
              <a:rPr lang="en-US" sz="1900" dirty="0" smtClean="0"/>
              <a:t>Promotes collaboration with students, teachers, and others</a:t>
            </a:r>
          </a:p>
          <a:p>
            <a:pPr marL="457200" lvl="2" indent="-457200" algn="just" eaLnBrk="1" hangingPunct="1">
              <a:spcBef>
                <a:spcPts val="600"/>
              </a:spcBef>
              <a:defRPr/>
            </a:pPr>
            <a:r>
              <a:rPr lang="en-US" sz="1900" dirty="0" smtClean="0"/>
              <a:t>Promotes conversation and understanding regarding student strengths and areas of need throughout the year</a:t>
            </a:r>
          </a:p>
          <a:p>
            <a:pPr marL="457200" lvl="2" indent="-457200" algn="just" eaLnBrk="1" hangingPunct="1">
              <a:spcBef>
                <a:spcPts val="600"/>
              </a:spcBef>
              <a:defRPr/>
            </a:pPr>
            <a:r>
              <a:rPr lang="en-US" sz="1900" dirty="0" smtClean="0"/>
              <a:t>Provides the opportunity to view and understand their student’s achievement in a visual representation</a:t>
            </a:r>
          </a:p>
          <a:p>
            <a:pPr marL="457200" lvl="2" indent="-457200" algn="just" eaLnBrk="1" hangingPunct="1">
              <a:spcBef>
                <a:spcPts val="600"/>
              </a:spcBef>
              <a:defRPr/>
            </a:pPr>
            <a:r>
              <a:rPr lang="en-US" sz="1900" dirty="0" smtClean="0"/>
              <a:t>Provides access to information linked to SAS resources to support their student’s learning  at home</a:t>
            </a:r>
          </a:p>
          <a:p>
            <a:pPr marL="457200" lvl="2" indent="-457200" algn="just" eaLnBrk="1" hangingPunct="1">
              <a:spcBef>
                <a:spcPts val="600"/>
              </a:spcBef>
              <a:defRPr/>
            </a:pPr>
            <a:r>
              <a:rPr lang="en-US" sz="1900" dirty="0" smtClean="0"/>
              <a:t>Enhances the partnership among the student, teacher, and parents/guardians</a:t>
            </a:r>
          </a:p>
          <a:p>
            <a:pPr lvl="1" indent="0" algn="ctr" eaLnBrk="1" hangingPunct="1">
              <a:spcBef>
                <a:spcPts val="600"/>
              </a:spcBef>
              <a:buFont typeface="Arial" pitchFamily="34" charset="0"/>
              <a:buNone/>
              <a:defRPr/>
            </a:pPr>
            <a:endParaRPr lang="en-US" sz="1600" b="1" i="1" dirty="0" smtClean="0">
              <a:solidFill>
                <a:srgbClr val="002060"/>
              </a:solidFill>
            </a:endParaRP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807559AE-BF66-4E4E-B69E-7069E3FCE8CF}" type="slidenum">
              <a:rPr lang="en-US" smtClean="0"/>
              <a:pPr>
                <a:defRPr/>
              </a:pPr>
              <a:t>40</a:t>
            </a:fld>
            <a:endParaRPr lang="en-US" dirty="0"/>
          </a:p>
        </p:txBody>
      </p:sp>
      <p:sp>
        <p:nvSpPr>
          <p:cNvPr id="5" name="Date Placeholder 4"/>
          <p:cNvSpPr>
            <a:spLocks noGrp="1"/>
          </p:cNvSpPr>
          <p:nvPr>
            <p:ph type="dt" sz="quarter" idx="10"/>
          </p:nvPr>
        </p:nvSpPr>
        <p:spPr/>
        <p:txBody>
          <a:bodyPr/>
          <a:lstStyle/>
          <a:p>
            <a:pPr>
              <a:defRPr/>
            </a:pPr>
            <a:fld id="{03E01EE2-BA4A-463C-9E7E-FA385A08C2A0}"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title"/>
          </p:nvPr>
        </p:nvSpPr>
        <p:spPr>
          <a:xfrm>
            <a:off x="442913" y="989013"/>
            <a:ext cx="8229600" cy="1143000"/>
          </a:xfrm>
        </p:spPr>
        <p:txBody>
          <a:bodyPr/>
          <a:lstStyle/>
          <a:p>
            <a:pPr marL="342900" indent="-342900" eaLnBrk="1" hangingPunct="1"/>
            <a:r>
              <a:rPr lang="en-US" sz="4000" b="1" smtClean="0">
                <a:solidFill>
                  <a:srgbClr val="002060"/>
                </a:solidFill>
              </a:rPr>
              <a:t>Who are the target students/groups? </a:t>
            </a:r>
            <a:r>
              <a:rPr lang="en-US" sz="6600" b="1" smtClean="0"/>
              <a:t/>
            </a:r>
            <a:br>
              <a:rPr lang="en-US" sz="6600" b="1" smtClean="0"/>
            </a:b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2124075"/>
            <a:ext cx="8583613" cy="4510088"/>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dirty="0" smtClean="0"/>
              <a:t>Students enter our classes with many skills, abilities, and competencies; consequently, </a:t>
            </a:r>
          </a:p>
          <a:p>
            <a:pPr lvl="2" algn="just" eaLnBrk="1" hangingPunct="1">
              <a:spcBef>
                <a:spcPts val="600"/>
              </a:spcBef>
              <a:buFont typeface="Arial" pitchFamily="34" charset="0"/>
              <a:buNone/>
              <a:defRPr/>
            </a:pPr>
            <a:endParaRPr lang="en-US" dirty="0" smtClean="0"/>
          </a:p>
          <a:p>
            <a:pPr marL="457200" lvl="2" indent="-457200" algn="just" eaLnBrk="1" hangingPunct="1">
              <a:spcBef>
                <a:spcPts val="600"/>
              </a:spcBef>
              <a:defRPr/>
            </a:pPr>
            <a:r>
              <a:rPr lang="en-US" dirty="0" smtClean="0"/>
              <a:t>it is highly recommended that all students be tested initially.</a:t>
            </a:r>
          </a:p>
          <a:p>
            <a:pPr marL="457200" lvl="2" indent="-457200" algn="just" eaLnBrk="1" hangingPunct="1">
              <a:spcBef>
                <a:spcPts val="600"/>
              </a:spcBef>
              <a:defRPr/>
            </a:pPr>
            <a:r>
              <a:rPr lang="en-US" dirty="0" smtClean="0"/>
              <a:t>depending on the results, the target students/groups might differ each time.</a:t>
            </a:r>
          </a:p>
          <a:p>
            <a:pPr marL="457200" lvl="2" indent="-457200" algn="just" eaLnBrk="1" hangingPunct="1">
              <a:spcBef>
                <a:spcPts val="600"/>
              </a:spcBef>
              <a:defRPr/>
            </a:pPr>
            <a:r>
              <a:rPr lang="en-US" dirty="0" smtClean="0"/>
              <a:t>schools with wide achievement gaps should utilize the CDT tool more often.</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CE628A56-2F8F-4A4F-B702-BC7C9B7EEA9E}" type="slidenum">
              <a:rPr lang="en-US" smtClean="0"/>
              <a:pPr>
                <a:defRPr/>
              </a:pPr>
              <a:t>41</a:t>
            </a:fld>
            <a:endParaRPr lang="en-US" dirty="0"/>
          </a:p>
        </p:txBody>
      </p:sp>
      <p:sp>
        <p:nvSpPr>
          <p:cNvPr id="5" name="Date Placeholder 4"/>
          <p:cNvSpPr>
            <a:spLocks noGrp="1"/>
          </p:cNvSpPr>
          <p:nvPr>
            <p:ph type="dt" sz="quarter" idx="10"/>
          </p:nvPr>
        </p:nvSpPr>
        <p:spPr/>
        <p:txBody>
          <a:bodyPr/>
          <a:lstStyle/>
          <a:p>
            <a:pPr>
              <a:defRPr/>
            </a:pPr>
            <a:fld id="{5BD6B29D-8980-4795-A5D4-DA76A64BA3BD}"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3"/>
          <p:cNvSpPr>
            <a:spLocks noGrp="1"/>
          </p:cNvSpPr>
          <p:nvPr>
            <p:ph type="title"/>
          </p:nvPr>
        </p:nvSpPr>
        <p:spPr>
          <a:xfrm>
            <a:off x="428625" y="1341438"/>
            <a:ext cx="8229600" cy="1143000"/>
          </a:xfrm>
        </p:spPr>
        <p:txBody>
          <a:bodyPr/>
          <a:lstStyle/>
          <a:p>
            <a:pPr marL="342900" indent="-342900" eaLnBrk="1" hangingPunct="1"/>
            <a:r>
              <a:rPr lang="en-US" sz="4000" b="1" smtClean="0">
                <a:solidFill>
                  <a:srgbClr val="002060"/>
                </a:solidFill>
              </a:rPr>
              <a:t>How often should the Classroom Diagnostic Tools be administered?</a:t>
            </a:r>
            <a:r>
              <a:rPr lang="en-US" sz="4000" b="1" smtClean="0"/>
              <a:t/>
            </a:r>
            <a:br>
              <a:rPr lang="en-US" sz="4000" b="1" smtClean="0"/>
            </a:br>
            <a:r>
              <a:rPr lang="en-US" sz="4000" b="1" smtClean="0">
                <a:solidFill>
                  <a:srgbClr val="000000"/>
                </a:solidFill>
              </a:rPr>
              <a:t/>
            </a:r>
            <a:br>
              <a:rPr lang="en-US" sz="4000" b="1" smtClean="0">
                <a:solidFill>
                  <a:srgbClr val="000000"/>
                </a:solidFill>
              </a:rPr>
            </a:br>
            <a:endParaRPr lang="en-US" sz="4000" smtClean="0">
              <a:solidFill>
                <a:srgbClr val="000000"/>
              </a:solidFill>
            </a:endParaRPr>
          </a:p>
        </p:txBody>
      </p:sp>
      <p:sp>
        <p:nvSpPr>
          <p:cNvPr id="3" name="Content Placeholder 2"/>
          <p:cNvSpPr>
            <a:spLocks noGrp="1"/>
          </p:cNvSpPr>
          <p:nvPr>
            <p:ph sz="half" idx="4294967295"/>
          </p:nvPr>
        </p:nvSpPr>
        <p:spPr>
          <a:xfrm>
            <a:off x="284163" y="2347913"/>
            <a:ext cx="8583612" cy="4510087"/>
          </a:xfrm>
          <a:ln>
            <a:solidFill>
              <a:schemeClr val="accent1">
                <a:lumMod val="50000"/>
              </a:schemeClr>
            </a:solidFill>
          </a:ln>
        </p:spPr>
        <p:txBody>
          <a:bodyPr rtlCol="0">
            <a:normAutofit/>
          </a:bodyPr>
          <a:lstStyle/>
          <a:p>
            <a:pPr marL="0" lvl="1" indent="0" algn="just" eaLnBrk="1" hangingPunct="1">
              <a:spcBef>
                <a:spcPts val="600"/>
              </a:spcBef>
              <a:buFont typeface="Arial" pitchFamily="34" charset="0"/>
              <a:buNone/>
              <a:defRPr/>
            </a:pPr>
            <a:r>
              <a:rPr lang="en-US" sz="2400" dirty="0" smtClean="0"/>
              <a:t>Information about student strengths and areas of need over time enables teachers to plan student instruction and provide appropriate follow-up activities to meet ongoing learning expectations. The CDT could be administered to students three to five times per school year based on student needs and analysis of data. </a:t>
            </a:r>
            <a:endParaRPr lang="en-US" sz="2200" dirty="0" smtClean="0"/>
          </a:p>
          <a:p>
            <a:pPr marL="457200" lvl="1" indent="-457200" algn="just" eaLnBrk="1" hangingPunct="1">
              <a:spcBef>
                <a:spcPts val="600"/>
              </a:spcBef>
              <a:buFont typeface="Arial" pitchFamily="34" charset="0"/>
              <a:buChar char="•"/>
              <a:defRPr/>
            </a:pPr>
            <a:r>
              <a:rPr lang="en-US" sz="2200" dirty="0" smtClean="0"/>
              <a:t>The maximum number of administrations is five per CDT per school year. </a:t>
            </a:r>
          </a:p>
          <a:p>
            <a:pPr marL="457200" lvl="1" indent="-457200" algn="just" eaLnBrk="1" hangingPunct="1">
              <a:spcBef>
                <a:spcPts val="600"/>
              </a:spcBef>
              <a:buFont typeface="Arial" pitchFamily="34" charset="0"/>
              <a:buChar char="•"/>
              <a:defRPr/>
            </a:pPr>
            <a:r>
              <a:rPr lang="en-US" sz="2200" dirty="0" smtClean="0"/>
              <a:t>The recommended time between each administration is 5–6 weeks. </a:t>
            </a:r>
          </a:p>
          <a:p>
            <a:pPr algn="just" eaLnBrk="1" fontAlgn="auto" hangingPunct="1">
              <a:spcBef>
                <a:spcPts val="600"/>
              </a:spcBef>
              <a:spcAft>
                <a:spcPts val="0"/>
              </a:spcAft>
              <a:buFont typeface="Arial" pitchFamily="34" charset="0"/>
              <a:buNone/>
              <a:defRPr/>
            </a:pPr>
            <a:endParaRPr lang="en-US" sz="2400" dirty="0" smtClean="0"/>
          </a:p>
        </p:txBody>
      </p:sp>
      <p:sp>
        <p:nvSpPr>
          <p:cNvPr id="4" name="Slide Number Placeholder 3"/>
          <p:cNvSpPr>
            <a:spLocks noGrp="1"/>
          </p:cNvSpPr>
          <p:nvPr>
            <p:ph type="sldNum" sz="quarter" idx="12"/>
          </p:nvPr>
        </p:nvSpPr>
        <p:spPr/>
        <p:txBody>
          <a:bodyPr/>
          <a:lstStyle/>
          <a:p>
            <a:pPr>
              <a:defRPr/>
            </a:pPr>
            <a:fld id="{3CB82518-1322-4E97-8634-B1DFC635F6EB}" type="slidenum">
              <a:rPr lang="en-US" smtClean="0"/>
              <a:pPr>
                <a:defRPr/>
              </a:pPr>
              <a:t>42</a:t>
            </a:fld>
            <a:endParaRPr lang="en-US" dirty="0"/>
          </a:p>
        </p:txBody>
      </p:sp>
      <p:sp>
        <p:nvSpPr>
          <p:cNvPr id="5" name="Date Placeholder 4"/>
          <p:cNvSpPr>
            <a:spLocks noGrp="1"/>
          </p:cNvSpPr>
          <p:nvPr>
            <p:ph type="dt" sz="quarter" idx="10"/>
          </p:nvPr>
        </p:nvSpPr>
        <p:spPr/>
        <p:txBody>
          <a:bodyPr/>
          <a:lstStyle/>
          <a:p>
            <a:pPr>
              <a:defRPr/>
            </a:pPr>
            <a:fld id="{16F6B99B-963B-47A1-8AB1-45EA461F12F6}"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887413"/>
            <a:ext cx="8380413" cy="646112"/>
          </a:xfrm>
        </p:spPr>
        <p:txBody>
          <a:bodyPr rtlCol="0">
            <a:normAutofit fontScale="90000"/>
          </a:bodyPr>
          <a:lstStyle/>
          <a:p>
            <a:pPr eaLnBrk="1" fontAlgn="auto" hangingPunct="1">
              <a:spcAft>
                <a:spcPts val="0"/>
              </a:spcAft>
              <a:defRPr/>
            </a:pPr>
            <a:r>
              <a:rPr lang="en-US" b="1" dirty="0" smtClean="0">
                <a:solidFill>
                  <a:srgbClr val="002060"/>
                </a:solidFill>
              </a:rPr>
              <a:t>Roles and Responsibilities</a:t>
            </a:r>
            <a:endParaRPr lang="en-US" b="1" dirty="0">
              <a:solidFill>
                <a:srgbClr val="002060"/>
              </a:solidFill>
            </a:endParaRPr>
          </a:p>
        </p:txBody>
      </p:sp>
      <p:sp>
        <p:nvSpPr>
          <p:cNvPr id="3" name="Content Placeholder 2"/>
          <p:cNvSpPr>
            <a:spLocks noGrp="1"/>
          </p:cNvSpPr>
          <p:nvPr>
            <p:ph sz="half" idx="1"/>
          </p:nvPr>
        </p:nvSpPr>
        <p:spPr>
          <a:xfrm>
            <a:off x="457200" y="1600200"/>
            <a:ext cx="4038600" cy="4989513"/>
          </a:xfrm>
        </p:spPr>
        <p:txBody>
          <a:bodyPr rtlCol="0">
            <a:normAutofit lnSpcReduction="10000"/>
          </a:bodyPr>
          <a:lstStyle/>
          <a:p>
            <a:pPr eaLnBrk="1" fontAlgn="auto" hangingPunct="1">
              <a:spcAft>
                <a:spcPts val="0"/>
              </a:spcAft>
              <a:buFont typeface="Arial" pitchFamily="34" charset="0"/>
              <a:buNone/>
              <a:defRPr/>
            </a:pPr>
            <a:r>
              <a:rPr lang="en-US" sz="2200" u="sng" dirty="0" smtClean="0"/>
              <a:t>District Technology Coordinator</a:t>
            </a:r>
          </a:p>
          <a:p>
            <a:pPr eaLnBrk="1" fontAlgn="auto" hangingPunct="1">
              <a:spcAft>
                <a:spcPts val="0"/>
              </a:spcAft>
              <a:tabLst>
                <a:tab pos="2684463" algn="l"/>
              </a:tabLst>
              <a:defRPr/>
            </a:pPr>
            <a:r>
              <a:rPr lang="en-US" altLang="en-US" sz="1400" dirty="0" smtClean="0"/>
              <a:t>Attend DRC Technology Coordinator training</a:t>
            </a:r>
          </a:p>
          <a:p>
            <a:pPr eaLnBrk="1" fontAlgn="auto" hangingPunct="1">
              <a:spcAft>
                <a:spcPts val="0"/>
              </a:spcAft>
              <a:tabLst>
                <a:tab pos="2684463" algn="l"/>
              </a:tabLst>
              <a:defRPr/>
            </a:pPr>
            <a:r>
              <a:rPr lang="en-US" altLang="en-US" sz="1400" dirty="0" smtClean="0"/>
              <a:t>Create communication plan with DTC to support STCs and TAs </a:t>
            </a:r>
          </a:p>
          <a:p>
            <a:pPr eaLnBrk="1" fontAlgn="auto" hangingPunct="1">
              <a:spcAft>
                <a:spcPts val="0"/>
              </a:spcAft>
              <a:tabLst>
                <a:tab pos="2684463" algn="l"/>
              </a:tabLst>
              <a:defRPr/>
            </a:pPr>
            <a:r>
              <a:rPr lang="en-US" altLang="en-US" sz="1400" dirty="0" smtClean="0"/>
              <a:t>Ensure that all computers used for testing meet minimum requirements and are configured to support online testing</a:t>
            </a:r>
          </a:p>
          <a:p>
            <a:pPr eaLnBrk="1" fontAlgn="auto" hangingPunct="1">
              <a:spcAft>
                <a:spcPts val="0"/>
              </a:spcAft>
              <a:tabLst>
                <a:tab pos="2684463" algn="l"/>
              </a:tabLst>
              <a:defRPr/>
            </a:pPr>
            <a:r>
              <a:rPr lang="en-US" altLang="en-US" sz="1400" dirty="0" smtClean="0"/>
              <a:t>Coordinate installation of the student interface testing software</a:t>
            </a:r>
          </a:p>
          <a:p>
            <a:pPr eaLnBrk="1" fontAlgn="auto" hangingPunct="1">
              <a:spcAft>
                <a:spcPts val="0"/>
              </a:spcAft>
              <a:buFont typeface="Arial" pitchFamily="34" charset="0"/>
              <a:buNone/>
              <a:tabLst>
                <a:tab pos="2684463" algn="l"/>
              </a:tabLst>
              <a:defRPr/>
            </a:pPr>
            <a:r>
              <a:rPr lang="en-US" sz="2200" u="sng" dirty="0" smtClean="0"/>
              <a:t>District Test Coordinator (DTC)</a:t>
            </a:r>
          </a:p>
          <a:p>
            <a:pPr eaLnBrk="1" fontAlgn="auto" hangingPunct="1">
              <a:spcAft>
                <a:spcPts val="0"/>
              </a:spcAft>
              <a:tabLst>
                <a:tab pos="2684463" algn="l"/>
              </a:tabLst>
              <a:defRPr/>
            </a:pPr>
            <a:r>
              <a:rPr lang="en-US" sz="1400" dirty="0" smtClean="0"/>
              <a:t>Attend DRC Test Coordinator training</a:t>
            </a:r>
          </a:p>
          <a:p>
            <a:pPr eaLnBrk="1" fontAlgn="auto" hangingPunct="1">
              <a:spcAft>
                <a:spcPts val="0"/>
              </a:spcAft>
              <a:tabLst>
                <a:tab pos="2684463" algn="l"/>
              </a:tabLst>
              <a:defRPr/>
            </a:pPr>
            <a:r>
              <a:rPr lang="en-US" sz="1400" dirty="0" smtClean="0"/>
              <a:t>Access eDIRECT for User Guide and training materials</a:t>
            </a:r>
          </a:p>
          <a:p>
            <a:pPr eaLnBrk="1" fontAlgn="auto" hangingPunct="1">
              <a:spcAft>
                <a:spcPts val="0"/>
              </a:spcAft>
              <a:tabLst>
                <a:tab pos="2684463" algn="l"/>
              </a:tabLst>
              <a:defRPr/>
            </a:pPr>
            <a:r>
              <a:rPr lang="en-US" sz="1400" dirty="0" smtClean="0"/>
              <a:t>Create and distribute communication plan to all STCs before testing</a:t>
            </a:r>
          </a:p>
          <a:p>
            <a:pPr eaLnBrk="1" fontAlgn="auto" hangingPunct="1">
              <a:spcAft>
                <a:spcPts val="0"/>
              </a:spcAft>
              <a:tabLst>
                <a:tab pos="2684463" algn="l"/>
              </a:tabLst>
              <a:defRPr/>
            </a:pPr>
            <a:r>
              <a:rPr lang="en-US" sz="1400" dirty="0" smtClean="0"/>
              <a:t>Assist in the coordination of software installation</a:t>
            </a:r>
          </a:p>
          <a:p>
            <a:pPr eaLnBrk="1" fontAlgn="auto" hangingPunct="1">
              <a:spcAft>
                <a:spcPts val="0"/>
              </a:spcAft>
              <a:tabLst>
                <a:tab pos="2684463" algn="l"/>
              </a:tabLst>
              <a:defRPr/>
            </a:pPr>
            <a:r>
              <a:rPr lang="en-US" sz="1400" dirty="0" smtClean="0"/>
              <a:t>Set up PA eDIRECT accounts for all STCs</a:t>
            </a:r>
          </a:p>
          <a:p>
            <a:pPr eaLnBrk="1" fontAlgn="auto" hangingPunct="1">
              <a:spcAft>
                <a:spcPts val="0"/>
              </a:spcAft>
              <a:tabLst>
                <a:tab pos="2684463" algn="l"/>
              </a:tabLst>
              <a:defRPr/>
            </a:pPr>
            <a:r>
              <a:rPr lang="en-US" sz="1400" dirty="0" smtClean="0"/>
              <a:t>Provide training to STCs</a:t>
            </a:r>
          </a:p>
          <a:p>
            <a:pPr eaLnBrk="1" fontAlgn="auto" hangingPunct="1">
              <a:spcAft>
                <a:spcPts val="0"/>
              </a:spcAft>
              <a:tabLst>
                <a:tab pos="2684463" algn="l"/>
              </a:tabLst>
              <a:defRPr/>
            </a:pPr>
            <a:r>
              <a:rPr lang="en-US" sz="1400" dirty="0" smtClean="0"/>
              <a:t>Coordinate the management of student, teacher, and class data in the Test Setup system</a:t>
            </a:r>
            <a:endParaRPr lang="en-US" sz="1400" dirty="0"/>
          </a:p>
        </p:txBody>
      </p:sp>
      <p:sp>
        <p:nvSpPr>
          <p:cNvPr id="4" name="Content Placeholder 3"/>
          <p:cNvSpPr>
            <a:spLocks noGrp="1"/>
          </p:cNvSpPr>
          <p:nvPr>
            <p:ph sz="half" idx="2"/>
          </p:nvPr>
        </p:nvSpPr>
        <p:spPr>
          <a:xfrm>
            <a:off x="4648200" y="1581150"/>
            <a:ext cx="4208463" cy="4989513"/>
          </a:xfrm>
        </p:spPr>
        <p:txBody>
          <a:bodyPr rtlCol="0">
            <a:normAutofit lnSpcReduction="10000"/>
          </a:bodyPr>
          <a:lstStyle/>
          <a:p>
            <a:pPr eaLnBrk="1" fontAlgn="auto" hangingPunct="1">
              <a:spcAft>
                <a:spcPts val="0"/>
              </a:spcAft>
              <a:buFont typeface="Arial" pitchFamily="34" charset="0"/>
              <a:buNone/>
              <a:defRPr/>
            </a:pPr>
            <a:r>
              <a:rPr lang="en-US" sz="2200" u="sng" dirty="0" smtClean="0"/>
              <a:t>School Test Coordinator (STC)</a:t>
            </a:r>
          </a:p>
          <a:p>
            <a:pPr eaLnBrk="1" fontAlgn="auto" hangingPunct="1">
              <a:spcAft>
                <a:spcPts val="0"/>
              </a:spcAft>
              <a:defRPr/>
            </a:pPr>
            <a:r>
              <a:rPr lang="en-US" sz="1400" dirty="0" smtClean="0"/>
              <a:t>Assist in the coordination of software installation</a:t>
            </a:r>
          </a:p>
          <a:p>
            <a:pPr eaLnBrk="1" fontAlgn="auto" hangingPunct="1">
              <a:spcAft>
                <a:spcPts val="0"/>
              </a:spcAft>
              <a:defRPr/>
            </a:pPr>
            <a:r>
              <a:rPr lang="en-US" sz="1400" dirty="0" smtClean="0"/>
              <a:t>Attend DTC-led Test Coordinator training</a:t>
            </a:r>
          </a:p>
          <a:p>
            <a:pPr eaLnBrk="1" fontAlgn="auto" hangingPunct="1">
              <a:spcAft>
                <a:spcPts val="0"/>
              </a:spcAft>
              <a:defRPr/>
            </a:pPr>
            <a:r>
              <a:rPr lang="en-US" sz="1400" dirty="0" smtClean="0"/>
              <a:t>Access eDIRECT for User Guide and training materials</a:t>
            </a:r>
          </a:p>
          <a:p>
            <a:pPr eaLnBrk="1" fontAlgn="auto" hangingPunct="1">
              <a:spcAft>
                <a:spcPts val="0"/>
              </a:spcAft>
              <a:defRPr/>
            </a:pPr>
            <a:r>
              <a:rPr lang="en-US" sz="1400" dirty="0" smtClean="0"/>
              <a:t>Provide support and training to teachers</a:t>
            </a:r>
          </a:p>
          <a:p>
            <a:pPr eaLnBrk="1" fontAlgn="auto" hangingPunct="1">
              <a:spcAft>
                <a:spcPts val="0"/>
              </a:spcAft>
              <a:defRPr/>
            </a:pPr>
            <a:r>
              <a:rPr lang="en-US" sz="1400" dirty="0" smtClean="0"/>
              <a:t>Assist DTC in the management of student, teacher, and class data in the Test Setup system</a:t>
            </a:r>
          </a:p>
          <a:p>
            <a:pPr eaLnBrk="1" fontAlgn="auto" hangingPunct="1">
              <a:spcAft>
                <a:spcPts val="0"/>
              </a:spcAft>
              <a:defRPr/>
            </a:pPr>
            <a:r>
              <a:rPr lang="en-US" sz="1400" dirty="0" smtClean="0"/>
              <a:t>Create Student Groups (classes) for teachers utilizing the CDT</a:t>
            </a:r>
          </a:p>
          <a:p>
            <a:pPr eaLnBrk="1" fontAlgn="auto" hangingPunct="1">
              <a:spcAft>
                <a:spcPts val="0"/>
              </a:spcAft>
              <a:buFont typeface="Arial" pitchFamily="34" charset="0"/>
              <a:buNone/>
              <a:defRPr/>
            </a:pPr>
            <a:r>
              <a:rPr lang="en-US" sz="2200" u="sng" dirty="0" smtClean="0"/>
              <a:t>Test Administrators (TA) Teachers</a:t>
            </a:r>
          </a:p>
          <a:p>
            <a:pPr eaLnBrk="1" fontAlgn="auto" hangingPunct="1">
              <a:spcAft>
                <a:spcPts val="0"/>
              </a:spcAft>
              <a:defRPr/>
            </a:pPr>
            <a:r>
              <a:rPr lang="en-US" sz="1400" dirty="0" smtClean="0"/>
              <a:t>Access eDIRECT for User Guide and training materials</a:t>
            </a:r>
          </a:p>
          <a:p>
            <a:pPr eaLnBrk="1" fontAlgn="auto" hangingPunct="1">
              <a:spcAft>
                <a:spcPts val="0"/>
              </a:spcAft>
              <a:defRPr/>
            </a:pPr>
            <a:r>
              <a:rPr lang="en-US" sz="1400" dirty="0" smtClean="0"/>
              <a:t>Attend Professional Development training</a:t>
            </a:r>
          </a:p>
          <a:p>
            <a:pPr eaLnBrk="1" fontAlgn="auto" hangingPunct="1">
              <a:spcAft>
                <a:spcPts val="0"/>
              </a:spcAft>
              <a:defRPr/>
            </a:pPr>
            <a:r>
              <a:rPr lang="en-US" sz="1400" dirty="0" smtClean="0"/>
              <a:t>Create and manage Test Sessions for students who will be taking the CDT</a:t>
            </a:r>
          </a:p>
          <a:p>
            <a:pPr eaLnBrk="1" fontAlgn="auto" hangingPunct="1">
              <a:spcAft>
                <a:spcPts val="0"/>
              </a:spcAft>
              <a:defRPr/>
            </a:pPr>
            <a:r>
              <a:rPr lang="en-US" sz="1400" dirty="0" smtClean="0"/>
              <a:t>Coordinate the administration of the CDT to students</a:t>
            </a:r>
          </a:p>
          <a:p>
            <a:pPr eaLnBrk="1" fontAlgn="auto" hangingPunct="1">
              <a:spcAft>
                <a:spcPts val="0"/>
              </a:spcAft>
              <a:defRPr/>
            </a:pPr>
            <a:r>
              <a:rPr lang="en-US" sz="1400" dirty="0" smtClean="0"/>
              <a:t>Monitor and manage the testing environment</a:t>
            </a:r>
          </a:p>
          <a:p>
            <a:pPr eaLnBrk="1" fontAlgn="auto" hangingPunct="1">
              <a:spcAft>
                <a:spcPts val="0"/>
              </a:spcAft>
              <a:defRPr/>
            </a:pPr>
            <a:r>
              <a:rPr lang="en-US" sz="1400" dirty="0" smtClean="0"/>
              <a:t>Access and utilize the real-time reporting tool </a:t>
            </a:r>
          </a:p>
          <a:p>
            <a:pPr eaLnBrk="1" fontAlgn="auto" hangingPunct="1">
              <a:spcAft>
                <a:spcPts val="0"/>
              </a:spcAft>
              <a:defRPr/>
            </a:pPr>
            <a:endParaRPr lang="en-US" sz="1400" dirty="0" smtClean="0"/>
          </a:p>
          <a:p>
            <a:pPr eaLnBrk="1" fontAlgn="auto" hangingPunct="1">
              <a:spcAft>
                <a:spcPts val="0"/>
              </a:spcAft>
              <a:defRPr/>
            </a:pPr>
            <a:endParaRPr lang="en-US" sz="2200" dirty="0" smtClean="0"/>
          </a:p>
          <a:p>
            <a:pPr eaLnBrk="1" fontAlgn="auto" hangingPunct="1">
              <a:spcAft>
                <a:spcPts val="0"/>
              </a:spcAft>
              <a:defRPr/>
            </a:pPr>
            <a:endParaRPr lang="en-US" sz="2200" dirty="0"/>
          </a:p>
        </p:txBody>
      </p:sp>
      <p:sp>
        <p:nvSpPr>
          <p:cNvPr id="5" name="Slide Number Placeholder 4"/>
          <p:cNvSpPr>
            <a:spLocks noGrp="1"/>
          </p:cNvSpPr>
          <p:nvPr>
            <p:ph type="sldNum" sz="quarter" idx="12"/>
          </p:nvPr>
        </p:nvSpPr>
        <p:spPr/>
        <p:txBody>
          <a:bodyPr/>
          <a:lstStyle/>
          <a:p>
            <a:pPr>
              <a:defRPr/>
            </a:pPr>
            <a:fld id="{E04D17E4-60BF-4E92-A65A-AA8A7F955EBC}" type="slidenum">
              <a:rPr lang="en-US" smtClean="0"/>
              <a:pPr>
                <a:defRPr/>
              </a:pPr>
              <a:t>43</a:t>
            </a:fld>
            <a:endParaRPr lang="en-US" dirty="0"/>
          </a:p>
        </p:txBody>
      </p:sp>
      <p:sp>
        <p:nvSpPr>
          <p:cNvPr id="6" name="Date Placeholder 5"/>
          <p:cNvSpPr>
            <a:spLocks noGrp="1"/>
          </p:cNvSpPr>
          <p:nvPr>
            <p:ph type="dt" sz="quarter" idx="10"/>
          </p:nvPr>
        </p:nvSpPr>
        <p:spPr/>
        <p:txBody>
          <a:bodyPr/>
          <a:lstStyle/>
          <a:p>
            <a:pPr>
              <a:defRPr/>
            </a:pPr>
            <a:fld id="{D8B104E6-6E46-466E-8E35-F423B101B40D}"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z="3200" dirty="0" smtClean="0"/>
              <a:t/>
            </a:r>
            <a:br>
              <a:rPr lang="en-US" sz="3200" dirty="0" smtClean="0"/>
            </a:br>
            <a:r>
              <a:rPr lang="en-US" b="1" dirty="0" smtClean="0">
                <a:solidFill>
                  <a:srgbClr val="002060"/>
                </a:solidFill>
              </a:rPr>
              <a:t>Two Stars and a Wish </a:t>
            </a:r>
            <a:r>
              <a:rPr lang="en-US" sz="3200" dirty="0" smtClean="0">
                <a:solidFill>
                  <a:srgbClr val="002060"/>
                </a:solidFill>
              </a:rPr>
              <a:t/>
            </a:r>
            <a:br>
              <a:rPr lang="en-US" sz="3200" dirty="0" smtClean="0">
                <a:solidFill>
                  <a:srgbClr val="002060"/>
                </a:solidFill>
              </a:rPr>
            </a:br>
            <a:r>
              <a:rPr lang="en-US" sz="4000" dirty="0" smtClean="0">
                <a:solidFill>
                  <a:srgbClr val="002060"/>
                </a:solidFill>
                <a:hlinkClick r:id="rId3"/>
              </a:rPr>
              <a:t>Exit Ticket</a:t>
            </a:r>
            <a:endParaRPr lang="en-US" sz="4000" dirty="0" smtClean="0">
              <a:solidFill>
                <a:srgbClr val="002060"/>
              </a:solidFill>
            </a:endParaRPr>
          </a:p>
        </p:txBody>
      </p:sp>
      <p:sp>
        <p:nvSpPr>
          <p:cNvPr id="65539" name="Content Placeholder 2"/>
          <p:cNvSpPr>
            <a:spLocks noGrp="1"/>
          </p:cNvSpPr>
          <p:nvPr>
            <p:ph idx="1"/>
          </p:nvPr>
        </p:nvSpPr>
        <p:spPr/>
        <p:txBody>
          <a:bodyPr/>
          <a:lstStyle/>
          <a:p>
            <a:pPr>
              <a:buFont typeface="Arial" pitchFamily="34" charset="0"/>
              <a:buNone/>
            </a:pPr>
            <a:r>
              <a:rPr lang="en-US" sz="2800" dirty="0" smtClean="0"/>
              <a:t>Directions: Provide two stars and a wish as a result of today’s initial training on the CDT.</a:t>
            </a:r>
          </a:p>
          <a:p>
            <a:pPr>
              <a:buFont typeface="Arial" pitchFamily="34" charset="0"/>
              <a:buNone/>
            </a:pPr>
            <a:r>
              <a:rPr lang="en-US" dirty="0" smtClean="0"/>
              <a:t>1.</a:t>
            </a:r>
          </a:p>
          <a:p>
            <a:pPr>
              <a:buFont typeface="Arial" pitchFamily="34" charset="0"/>
              <a:buNone/>
            </a:pPr>
            <a:endParaRPr lang="en-US" dirty="0" smtClean="0"/>
          </a:p>
          <a:p>
            <a:pPr>
              <a:buFont typeface="Arial" pitchFamily="34" charset="0"/>
              <a:buNone/>
            </a:pPr>
            <a:r>
              <a:rPr lang="en-US" dirty="0" smtClean="0"/>
              <a:t>2. </a:t>
            </a:r>
          </a:p>
          <a:p>
            <a:pPr>
              <a:buFont typeface="Arial" pitchFamily="34" charset="0"/>
              <a:buNone/>
            </a:pPr>
            <a:endParaRPr lang="en-US" dirty="0" smtClean="0"/>
          </a:p>
          <a:p>
            <a:pPr>
              <a:buFont typeface="Arial" pitchFamily="34" charset="0"/>
              <a:buNone/>
            </a:pPr>
            <a:r>
              <a:rPr lang="en-US" dirty="0" smtClean="0"/>
              <a:t>         Wish! </a:t>
            </a:r>
          </a:p>
        </p:txBody>
      </p:sp>
      <p:sp>
        <p:nvSpPr>
          <p:cNvPr id="4" name="Slide Number Placeholder 3"/>
          <p:cNvSpPr>
            <a:spLocks noGrp="1"/>
          </p:cNvSpPr>
          <p:nvPr>
            <p:ph type="sldNum" sz="quarter" idx="12"/>
          </p:nvPr>
        </p:nvSpPr>
        <p:spPr/>
        <p:txBody>
          <a:bodyPr/>
          <a:lstStyle/>
          <a:p>
            <a:pPr>
              <a:defRPr/>
            </a:pPr>
            <a:fld id="{87342599-7397-4509-9BD7-C00BFAE3C155}" type="slidenum">
              <a:rPr lang="en-US" smtClean="0"/>
              <a:pPr>
                <a:defRPr/>
              </a:pPr>
              <a:t>44</a:t>
            </a:fld>
            <a:endParaRPr lang="en-US" dirty="0"/>
          </a:p>
        </p:txBody>
      </p:sp>
      <p:sp>
        <p:nvSpPr>
          <p:cNvPr id="5" name="5-Point Star 4"/>
          <p:cNvSpPr/>
          <p:nvPr/>
        </p:nvSpPr>
        <p:spPr>
          <a:xfrm>
            <a:off x="1304925" y="2667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5-Point Star 5"/>
          <p:cNvSpPr/>
          <p:nvPr/>
        </p:nvSpPr>
        <p:spPr>
          <a:xfrm>
            <a:off x="1323975" y="3810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Date Placeholder 6"/>
          <p:cNvSpPr>
            <a:spLocks noGrp="1"/>
          </p:cNvSpPr>
          <p:nvPr>
            <p:ph type="dt" sz="quarter" idx="10"/>
          </p:nvPr>
        </p:nvSpPr>
        <p:spPr/>
        <p:txBody>
          <a:bodyPr/>
          <a:lstStyle/>
          <a:p>
            <a:pPr>
              <a:defRPr/>
            </a:pPr>
            <a:fld id="{4450614A-A211-4624-876E-E88F2995B831}"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
            </a:r>
            <a:br>
              <a:rPr lang="en-US" smtClean="0"/>
            </a:br>
            <a:r>
              <a:rPr lang="en-US" b="1" smtClean="0">
                <a:solidFill>
                  <a:srgbClr val="002060"/>
                </a:solidFill>
              </a:rPr>
              <a:t>Agenda</a:t>
            </a:r>
            <a:endParaRPr lang="en-US" sz="4000" b="1" smtClean="0">
              <a:solidFill>
                <a:srgbClr val="002060"/>
              </a:solidFill>
            </a:endParaRPr>
          </a:p>
        </p:txBody>
      </p:sp>
      <p:sp>
        <p:nvSpPr>
          <p:cNvPr id="4" name="Slide Number Placeholder 3"/>
          <p:cNvSpPr>
            <a:spLocks noGrp="1"/>
          </p:cNvSpPr>
          <p:nvPr>
            <p:ph type="sldNum" sz="quarter" idx="12"/>
          </p:nvPr>
        </p:nvSpPr>
        <p:spPr/>
        <p:txBody>
          <a:bodyPr/>
          <a:lstStyle/>
          <a:p>
            <a:pPr>
              <a:defRPr/>
            </a:pPr>
            <a:fld id="{6BECE082-3AE7-4235-B64D-274E09140B4B}" type="slidenum">
              <a:rPr lang="en-US" smtClean="0"/>
              <a:pPr>
                <a:defRPr/>
              </a:pPr>
              <a:t>5</a:t>
            </a:fld>
            <a:endParaRPr lang="en-US" dirty="0"/>
          </a:p>
        </p:txBody>
      </p:sp>
      <p:sp>
        <p:nvSpPr>
          <p:cNvPr id="5" name="Content Placeholder 4"/>
          <p:cNvSpPr>
            <a:spLocks noGrp="1"/>
          </p:cNvSpPr>
          <p:nvPr>
            <p:ph idx="1"/>
          </p:nvPr>
        </p:nvSpPr>
        <p:spPr>
          <a:xfrm>
            <a:off x="387350" y="2035364"/>
            <a:ext cx="8404225" cy="4031873"/>
          </a:xfrm>
          <a:ln>
            <a:solidFill>
              <a:schemeClr val="accent1">
                <a:lumMod val="50000"/>
              </a:schemeClr>
            </a:solidFill>
          </a:ln>
        </p:spPr>
        <p:txBody>
          <a:bodyPr anchor="ctr">
            <a:spAutoFit/>
          </a:bodyPr>
          <a:lstStyle/>
          <a:p>
            <a:pPr marL="457200" lvl="1" indent="-457200">
              <a:spcBef>
                <a:spcPts val="600"/>
              </a:spcBef>
              <a:buFont typeface="Arial" pitchFamily="34" charset="0"/>
              <a:buChar char="•"/>
              <a:defRPr/>
            </a:pPr>
            <a:r>
              <a:rPr lang="en-US" sz="2400" dirty="0" smtClean="0">
                <a:cs typeface="Arial" charset="0"/>
              </a:rPr>
              <a:t>CDT </a:t>
            </a:r>
            <a:r>
              <a:rPr lang="en-US" sz="2400" dirty="0" smtClean="0">
                <a:cs typeface="Arial" charset="0"/>
              </a:rPr>
              <a:t>Overview</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Implementation </a:t>
            </a:r>
            <a:r>
              <a:rPr lang="en-US" sz="2400" dirty="0" smtClean="0">
                <a:cs typeface="Arial" charset="0"/>
              </a:rPr>
              <a:t>Plan</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Test Administration</a:t>
            </a: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CDT </a:t>
            </a:r>
            <a:r>
              <a:rPr lang="en-US" sz="2400" dirty="0" smtClean="0">
                <a:cs typeface="Arial" charset="0"/>
              </a:rPr>
              <a:t>Live Reports </a:t>
            </a:r>
            <a:endParaRPr lang="en-US" sz="2400" dirty="0" smtClean="0">
              <a:cs typeface="Arial" charset="0"/>
            </a:endParaRPr>
          </a:p>
          <a:p>
            <a:pPr marL="457200" lvl="1" indent="-457200">
              <a:spcBef>
                <a:spcPts val="600"/>
              </a:spcBef>
              <a:buFont typeface="Arial" pitchFamily="34" charset="0"/>
              <a:buChar char="•"/>
              <a:defRPr/>
            </a:pPr>
            <a:endParaRPr lang="en-US" sz="2400" dirty="0" smtClean="0">
              <a:cs typeface="Arial" charset="0"/>
            </a:endParaRPr>
          </a:p>
          <a:p>
            <a:pPr marL="457200" lvl="1" indent="-457200">
              <a:spcBef>
                <a:spcPts val="600"/>
              </a:spcBef>
              <a:buFont typeface="Arial" pitchFamily="34" charset="0"/>
              <a:buChar char="•"/>
              <a:defRPr/>
            </a:pPr>
            <a:r>
              <a:rPr lang="en-US" sz="2400" dirty="0" smtClean="0">
                <a:cs typeface="Arial" charset="0"/>
              </a:rPr>
              <a:t>Conferencing </a:t>
            </a:r>
            <a:r>
              <a:rPr lang="en-US" sz="2400" dirty="0" smtClean="0">
                <a:cs typeface="Arial" charset="0"/>
              </a:rPr>
              <a:t>with Students</a:t>
            </a:r>
            <a:endParaRPr lang="en-US" sz="2400" dirty="0">
              <a:solidFill>
                <a:srgbClr val="002060"/>
              </a:solidFill>
              <a:cs typeface="Arial" charset="0"/>
            </a:endParaRPr>
          </a:p>
        </p:txBody>
      </p:sp>
      <p:sp>
        <p:nvSpPr>
          <p:cNvPr id="6" name="Date Placeholder 5"/>
          <p:cNvSpPr>
            <a:spLocks noGrp="1"/>
          </p:cNvSpPr>
          <p:nvPr>
            <p:ph type="dt" sz="quarter" idx="10"/>
          </p:nvPr>
        </p:nvSpPr>
        <p:spPr/>
        <p:txBody>
          <a:bodyPr/>
          <a:lstStyle/>
          <a:p>
            <a:pPr>
              <a:defRPr/>
            </a:pPr>
            <a:fld id="{38C8D17F-3F3D-4FD1-BA26-5C0E16392B81}" type="datetime1">
              <a:rPr lang="en-US"/>
              <a:pPr>
                <a:defRPr/>
              </a:pPr>
              <a:t>9/16/2012</a:t>
            </a:fld>
            <a:endParaRPr lang="en-US" dirty="0"/>
          </a:p>
        </p:txBody>
      </p:sp>
    </p:spTree>
    <p:extLst>
      <p:ext uri="{BB962C8B-B14F-4D97-AF65-F5344CB8AC3E}">
        <p14:creationId xmlns:p14="http://schemas.microsoft.com/office/powerpoint/2010/main" val="3708031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61950" y="1104900"/>
            <a:ext cx="8229600" cy="4525963"/>
          </a:xfrm>
        </p:spPr>
        <p:txBody>
          <a:bodyPr/>
          <a:lstStyle/>
          <a:p>
            <a:pPr indent="0" algn="just">
              <a:buFont typeface="Arial" pitchFamily="34" charset="0"/>
              <a:buNone/>
              <a:defRPr/>
            </a:pPr>
            <a:endParaRPr lang="en-US" sz="2000" dirty="0" smtClean="0"/>
          </a:p>
          <a:p>
            <a:pPr indent="0" algn="just">
              <a:buFont typeface="Arial" pitchFamily="34" charset="0"/>
              <a:buNone/>
              <a:defRPr/>
            </a:pPr>
            <a:endParaRPr lang="en-US" sz="2000" dirty="0" smtClean="0"/>
          </a:p>
          <a:p>
            <a:pPr indent="0" algn="just">
              <a:buFont typeface="Arial" pitchFamily="34" charset="0"/>
              <a:buNone/>
              <a:defRPr/>
            </a:pPr>
            <a:endParaRPr lang="en-US" sz="2000" dirty="0" smtClean="0"/>
          </a:p>
          <a:p>
            <a:pPr indent="0" algn="just">
              <a:buFont typeface="Arial" pitchFamily="34" charset="0"/>
              <a:buNone/>
              <a:defRPr/>
            </a:pPr>
            <a:r>
              <a:rPr lang="en-US" sz="2000" b="1" dirty="0" smtClean="0">
                <a:solidFill>
                  <a:srgbClr val="92D050"/>
                </a:solidFill>
              </a:rPr>
              <a:t>Students enter our classes with many skills, abilities, competencies, educational goals, and future plans.  We continually try to unearth and understand the complexity of students’ experiences and development.</a:t>
            </a:r>
          </a:p>
          <a:p>
            <a:pPr indent="0" algn="just">
              <a:buFont typeface="Arial" pitchFamily="34" charset="0"/>
              <a:buNone/>
              <a:defRPr/>
            </a:pPr>
            <a:endParaRPr lang="en-US" sz="2000" dirty="0" smtClean="0"/>
          </a:p>
          <a:p>
            <a:pPr indent="0" algn="just">
              <a:buFont typeface="Arial" pitchFamily="34" charset="0"/>
              <a:buNone/>
              <a:defRPr/>
            </a:pPr>
            <a:r>
              <a:rPr lang="en-US" sz="2000" b="1" i="1" dirty="0" smtClean="0">
                <a:solidFill>
                  <a:schemeClr val="accent6">
                    <a:lumMod val="75000"/>
                  </a:schemeClr>
                </a:solidFill>
              </a:rPr>
              <a:t>Having clarity about our students’ strengths allows us to make thoughtful decisions about what we need to teach in a given year and keeps us focused on specific goals. It also helps students to find value in what we are doing, as they are able to see how our teaching is aimed at developing their abilities in an explicit way.  </a:t>
            </a:r>
          </a:p>
          <a:p>
            <a:pPr indent="0" algn="just">
              <a:buFont typeface="Arial" pitchFamily="34" charset="0"/>
              <a:buNone/>
              <a:defRPr/>
            </a:pPr>
            <a:endParaRPr lang="en-US" sz="1400" dirty="0" smtClean="0"/>
          </a:p>
          <a:p>
            <a:pPr indent="0" algn="just">
              <a:buFont typeface="Arial" pitchFamily="34" charset="0"/>
              <a:buNone/>
              <a:defRPr/>
            </a:pPr>
            <a:r>
              <a:rPr lang="en-US" sz="1400" dirty="0" smtClean="0"/>
              <a:t>Schnellert, Datoo, Ediger, and Panas, </a:t>
            </a:r>
            <a:r>
              <a:rPr lang="en-US" sz="1400" i="1" dirty="0" smtClean="0"/>
              <a:t>Pulling Together, </a:t>
            </a:r>
            <a:r>
              <a:rPr lang="en-US" sz="1400" dirty="0" smtClean="0"/>
              <a:t>2009. </a:t>
            </a:r>
          </a:p>
          <a:p>
            <a:pPr>
              <a:buFont typeface="Arial" pitchFamily="34" charset="0"/>
              <a:buNone/>
              <a:defRPr/>
            </a:pPr>
            <a:endParaRPr lang="en-US" sz="2800" dirty="0"/>
          </a:p>
        </p:txBody>
      </p:sp>
      <p:sp>
        <p:nvSpPr>
          <p:cNvPr id="15363" name="Title 5"/>
          <p:cNvSpPr>
            <a:spLocks noGrp="1"/>
          </p:cNvSpPr>
          <p:nvPr>
            <p:ph type="title"/>
          </p:nvPr>
        </p:nvSpPr>
        <p:spPr>
          <a:xfrm>
            <a:off x="428625" y="322263"/>
            <a:ext cx="8229600" cy="1143000"/>
          </a:xfrm>
        </p:spPr>
        <p:txBody>
          <a:bodyPr/>
          <a:lstStyle/>
          <a:p>
            <a:r>
              <a:rPr lang="en-US" b="1" smtClean="0">
                <a:solidFill>
                  <a:srgbClr val="002060"/>
                </a:solidFill>
              </a:rPr>
              <a:t/>
            </a:r>
            <a:br>
              <a:rPr lang="en-US" b="1" smtClean="0">
                <a:solidFill>
                  <a:srgbClr val="002060"/>
                </a:solidFill>
              </a:rPr>
            </a:br>
            <a:r>
              <a:rPr lang="en-US" b="1" smtClean="0">
                <a:solidFill>
                  <a:srgbClr val="002060"/>
                </a:solidFill>
              </a:rPr>
              <a:t>CDT Overview</a:t>
            </a:r>
            <a:endParaRPr lang="en-US" i="1" smtClean="0"/>
          </a:p>
        </p:txBody>
      </p:sp>
      <p:sp>
        <p:nvSpPr>
          <p:cNvPr id="5" name="Slide Number Placeholder 4"/>
          <p:cNvSpPr>
            <a:spLocks noGrp="1"/>
          </p:cNvSpPr>
          <p:nvPr>
            <p:ph type="sldNum" sz="quarter" idx="12"/>
          </p:nvPr>
        </p:nvSpPr>
        <p:spPr/>
        <p:txBody>
          <a:bodyPr/>
          <a:lstStyle/>
          <a:p>
            <a:pPr>
              <a:defRPr/>
            </a:pPr>
            <a:fld id="{E0DF5372-E0FC-4E93-A003-A182648F0BBA}" type="slidenum">
              <a:rPr lang="en-US" smtClean="0"/>
              <a:pPr>
                <a:defRPr/>
              </a:pPr>
              <a:t>6</a:t>
            </a:fld>
            <a:endParaRPr lang="en-US" dirty="0"/>
          </a:p>
        </p:txBody>
      </p:sp>
      <p:sp>
        <p:nvSpPr>
          <p:cNvPr id="9" name="Explosion 1 8"/>
          <p:cNvSpPr/>
          <p:nvPr/>
        </p:nvSpPr>
        <p:spPr>
          <a:xfrm>
            <a:off x="6267450" y="495300"/>
            <a:ext cx="2743200" cy="179070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366" name="TextBox 9"/>
          <p:cNvSpPr txBox="1">
            <a:spLocks noChangeArrowheads="1"/>
          </p:cNvSpPr>
          <p:nvPr/>
        </p:nvSpPr>
        <p:spPr bwMode="auto">
          <a:xfrm>
            <a:off x="6962775" y="1028700"/>
            <a:ext cx="1647825" cy="769938"/>
          </a:xfrm>
          <a:prstGeom prst="rect">
            <a:avLst/>
          </a:prstGeom>
          <a:noFill/>
          <a:ln w="9525">
            <a:noFill/>
            <a:miter lim="800000"/>
            <a:headEnd/>
            <a:tailEnd/>
          </a:ln>
        </p:spPr>
        <p:txBody>
          <a:bodyPr>
            <a:spAutoFit/>
          </a:bodyPr>
          <a:lstStyle/>
          <a:p>
            <a:r>
              <a:rPr lang="en-US" sz="1100">
                <a:latin typeface="Lucida Handwriting" pitchFamily="66" charset="0"/>
              </a:rPr>
              <a:t>Pick a “Golden” phrase or word that resonates with you.</a:t>
            </a:r>
          </a:p>
        </p:txBody>
      </p:sp>
      <p:sp>
        <p:nvSpPr>
          <p:cNvPr id="8" name="Date Placeholder 7"/>
          <p:cNvSpPr>
            <a:spLocks noGrp="1"/>
          </p:cNvSpPr>
          <p:nvPr>
            <p:ph type="dt" sz="quarter" idx="10"/>
          </p:nvPr>
        </p:nvSpPr>
        <p:spPr/>
        <p:txBody>
          <a:bodyPr/>
          <a:lstStyle/>
          <a:p>
            <a:pPr>
              <a:defRPr/>
            </a:pPr>
            <a:fld id="{795576BA-466D-41A8-B17B-CDCA2E005346}"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84225" y="1501775"/>
            <a:ext cx="7670800" cy="48799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8435" name="Title 5"/>
          <p:cNvSpPr>
            <a:spLocks noGrp="1"/>
          </p:cNvSpPr>
          <p:nvPr>
            <p:ph type="title"/>
          </p:nvPr>
        </p:nvSpPr>
        <p:spPr/>
        <p:txBody>
          <a:bodyPr/>
          <a:lstStyle/>
          <a:p>
            <a:r>
              <a:rPr lang="en-US" b="1" smtClean="0">
                <a:solidFill>
                  <a:srgbClr val="002060"/>
                </a:solidFill>
              </a:rPr>
              <a:t/>
            </a:r>
            <a:br>
              <a:rPr lang="en-US" b="1" smtClean="0">
                <a:solidFill>
                  <a:srgbClr val="002060"/>
                </a:solidFill>
              </a:rPr>
            </a:br>
            <a:r>
              <a:rPr lang="en-US" b="1" smtClean="0">
                <a:solidFill>
                  <a:srgbClr val="002060"/>
                </a:solidFill>
              </a:rPr>
              <a:t>CDT Overview</a:t>
            </a:r>
            <a:endParaRPr lang="en-US" smtClean="0"/>
          </a:p>
        </p:txBody>
      </p:sp>
      <p:sp>
        <p:nvSpPr>
          <p:cNvPr id="5" name="Slide Number Placeholder 4"/>
          <p:cNvSpPr>
            <a:spLocks noGrp="1"/>
          </p:cNvSpPr>
          <p:nvPr>
            <p:ph type="sldNum" sz="quarter" idx="12"/>
          </p:nvPr>
        </p:nvSpPr>
        <p:spPr/>
        <p:txBody>
          <a:bodyPr/>
          <a:lstStyle/>
          <a:p>
            <a:pPr>
              <a:defRPr/>
            </a:pPr>
            <a:fld id="{F6AE77B9-9B02-4319-8842-0F5217863377}" type="slidenum">
              <a:rPr lang="en-US" smtClean="0"/>
              <a:pPr>
                <a:defRPr/>
              </a:pPr>
              <a:t>7</a:t>
            </a:fld>
            <a:endParaRPr lang="en-US" dirty="0"/>
          </a:p>
        </p:txBody>
      </p:sp>
      <p:pic>
        <p:nvPicPr>
          <p:cNvPr id="18437" name="Content Placeholder 7" descr="CDT_diagramFINAL.jpg"/>
          <p:cNvPicPr>
            <a:picLocks noGrp="1" noChangeAspect="1"/>
          </p:cNvPicPr>
          <p:nvPr>
            <p:ph idx="1"/>
          </p:nvPr>
        </p:nvPicPr>
        <p:blipFill>
          <a:blip r:embed="rId3" cstate="print"/>
          <a:srcRect/>
          <a:stretch>
            <a:fillRect/>
          </a:stretch>
        </p:blipFill>
        <p:spPr>
          <a:xfrm>
            <a:off x="2330450" y="1600200"/>
            <a:ext cx="4710113" cy="4754563"/>
          </a:xfrm>
        </p:spPr>
      </p:pic>
      <p:sp>
        <p:nvSpPr>
          <p:cNvPr id="7" name="Date Placeholder 6"/>
          <p:cNvSpPr>
            <a:spLocks noGrp="1"/>
          </p:cNvSpPr>
          <p:nvPr>
            <p:ph type="dt" sz="quarter" idx="10"/>
          </p:nvPr>
        </p:nvSpPr>
        <p:spPr/>
        <p:txBody>
          <a:bodyPr/>
          <a:lstStyle/>
          <a:p>
            <a:pPr>
              <a:defRPr/>
            </a:pPr>
            <a:fld id="{12AD3490-187C-4E61-8082-21D8C826ED54}"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38325"/>
            <a:ext cx="8583613" cy="4510088"/>
          </a:xfrm>
          <a:ln>
            <a:solidFill>
              <a:schemeClr val="accent1">
                <a:lumMod val="50000"/>
              </a:schemeClr>
            </a:solidFill>
          </a:ln>
        </p:spPr>
        <p:txBody>
          <a:bodyPr rtlCol="0">
            <a:normAutofit fontScale="62500" lnSpcReduction="20000"/>
          </a:bodyPr>
          <a:lstStyle/>
          <a:p>
            <a:pPr eaLnBrk="1" fontAlgn="auto" hangingPunct="1">
              <a:spcAft>
                <a:spcPts val="0"/>
              </a:spcAft>
              <a:defRPr/>
            </a:pPr>
            <a:endParaRPr lang="en-US" sz="3800" dirty="0" smtClean="0">
              <a:solidFill>
                <a:srgbClr val="002060"/>
              </a:solidFill>
            </a:endParaRPr>
          </a:p>
          <a:p>
            <a:pPr marL="457200" indent="-457200" eaLnBrk="1" fontAlgn="auto" hangingPunct="1">
              <a:spcAft>
                <a:spcPts val="0"/>
              </a:spcAft>
              <a:defRPr/>
            </a:pPr>
            <a:r>
              <a:rPr lang="en-US" sz="3800" dirty="0" smtClean="0"/>
              <a:t>What are the Classroom Diagnostic Tools?</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Why should the Classroom Diagnostic Tools be used?</a:t>
            </a:r>
            <a:endParaRPr lang="en-US" sz="3400" dirty="0" smtClean="0"/>
          </a:p>
          <a:p>
            <a:pPr eaLnBrk="1" fontAlgn="auto" hangingPunct="1">
              <a:spcAft>
                <a:spcPts val="0"/>
              </a:spcAft>
              <a:buFont typeface="Arial" pitchFamily="34" charset="0"/>
              <a:buNone/>
              <a:defRPr/>
            </a:pPr>
            <a:r>
              <a:rPr lang="en-US" sz="3400" dirty="0" smtClean="0"/>
              <a:t> </a:t>
            </a:r>
          </a:p>
          <a:p>
            <a:pPr marL="457200" indent="-457200" eaLnBrk="1" fontAlgn="auto" hangingPunct="1">
              <a:spcAft>
                <a:spcPts val="0"/>
              </a:spcAft>
              <a:defRPr/>
            </a:pPr>
            <a:r>
              <a:rPr lang="en-US" sz="3800" dirty="0" smtClean="0"/>
              <a:t>Who are the target students/groups?  </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How often should the Classroom Diagnostic Tools be administered?</a:t>
            </a:r>
          </a:p>
          <a:p>
            <a:pPr eaLnBrk="1" fontAlgn="auto" hangingPunct="1">
              <a:spcAft>
                <a:spcPts val="0"/>
              </a:spcAft>
              <a:buFont typeface="Arial" pitchFamily="34" charset="0"/>
              <a:buNone/>
              <a:defRPr/>
            </a:pPr>
            <a:endParaRPr lang="en-US" sz="3400" dirty="0" smtClean="0"/>
          </a:p>
          <a:p>
            <a:pPr marL="457200" indent="-457200" eaLnBrk="1" fontAlgn="auto" hangingPunct="1">
              <a:spcAft>
                <a:spcPts val="0"/>
              </a:spcAft>
              <a:defRPr/>
            </a:pPr>
            <a:r>
              <a:rPr lang="en-US" sz="3800" dirty="0" smtClean="0"/>
              <a:t>Who might use the Classroom Diagnostic Tools and for what purpose?</a:t>
            </a:r>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1800" dirty="0"/>
          </a:p>
        </p:txBody>
      </p:sp>
      <p:sp>
        <p:nvSpPr>
          <p:cNvPr id="4" name="Slide Number Placeholder 3"/>
          <p:cNvSpPr>
            <a:spLocks noGrp="1"/>
          </p:cNvSpPr>
          <p:nvPr>
            <p:ph type="sldNum" sz="quarter" idx="12"/>
          </p:nvPr>
        </p:nvSpPr>
        <p:spPr/>
        <p:txBody>
          <a:bodyPr/>
          <a:lstStyle/>
          <a:p>
            <a:pPr>
              <a:defRPr/>
            </a:pPr>
            <a:fld id="{E6CD004C-355C-4F8D-BA44-50AD0BCA0714}" type="slidenum">
              <a:rPr lang="en-US" smtClean="0"/>
              <a:pPr>
                <a:defRPr/>
              </a:pPr>
              <a:t>8</a:t>
            </a:fld>
            <a:endParaRPr lang="en-US" dirty="0"/>
          </a:p>
        </p:txBody>
      </p:sp>
      <p:sp>
        <p:nvSpPr>
          <p:cNvPr id="5" name="Date Placeholder 4"/>
          <p:cNvSpPr>
            <a:spLocks noGrp="1"/>
          </p:cNvSpPr>
          <p:nvPr>
            <p:ph type="dt" sz="quarter" idx="10"/>
          </p:nvPr>
        </p:nvSpPr>
        <p:spPr/>
        <p:txBody>
          <a:bodyPr/>
          <a:lstStyle/>
          <a:p>
            <a:pPr>
              <a:defRPr/>
            </a:pPr>
            <a:fld id="{3C770503-9809-4B1A-B542-F3D5E2A4CAA9}" type="datetime1">
              <a:rPr lang="en-US"/>
              <a:pPr>
                <a:defRPr/>
              </a:pPr>
              <a:t>9/16/2012</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428625" y="890588"/>
            <a:ext cx="8229600" cy="1143000"/>
          </a:xfrm>
        </p:spPr>
        <p:txBody>
          <a:bodyPr/>
          <a:lstStyle/>
          <a:p>
            <a:pPr marL="342900" indent="-342900" eaLnBrk="1" hangingPunct="1"/>
            <a:r>
              <a:rPr lang="en-US" sz="4800" b="1" smtClean="0">
                <a:solidFill>
                  <a:srgbClr val="002060"/>
                </a:solidFill>
              </a:rPr>
              <a:t>CDT Overview</a:t>
            </a:r>
            <a:r>
              <a:rPr lang="en-US" sz="3600" b="1" smtClean="0">
                <a:solidFill>
                  <a:srgbClr val="000000"/>
                </a:solidFill>
              </a:rPr>
              <a:t/>
            </a:r>
            <a:br>
              <a:rPr lang="en-US" sz="3600" b="1" smtClean="0">
                <a:solidFill>
                  <a:srgbClr val="000000"/>
                </a:solidFill>
              </a:rPr>
            </a:br>
            <a:endParaRPr lang="en-US" sz="1800" smtClean="0">
              <a:solidFill>
                <a:srgbClr val="000000"/>
              </a:solidFill>
            </a:endParaRPr>
          </a:p>
        </p:txBody>
      </p:sp>
      <p:sp>
        <p:nvSpPr>
          <p:cNvPr id="3" name="Content Placeholder 2"/>
          <p:cNvSpPr>
            <a:spLocks noGrp="1"/>
          </p:cNvSpPr>
          <p:nvPr>
            <p:ph sz="half" idx="4294967295"/>
          </p:nvPr>
        </p:nvSpPr>
        <p:spPr>
          <a:xfrm>
            <a:off x="269875" y="1828800"/>
            <a:ext cx="8583613" cy="4510088"/>
          </a:xfrm>
          <a:ln>
            <a:solidFill>
              <a:schemeClr val="accent1">
                <a:lumMod val="50000"/>
              </a:schemeClr>
            </a:solidFill>
          </a:ln>
        </p:spPr>
        <p:txBody>
          <a:bodyPr rtlCol="0">
            <a:normAutofit fontScale="92500"/>
          </a:bodyPr>
          <a:lstStyle/>
          <a:p>
            <a:pPr eaLnBrk="1" fontAlgn="auto" hangingPunct="1">
              <a:spcAft>
                <a:spcPts val="0"/>
              </a:spcAft>
              <a:buFont typeface="Arial" pitchFamily="34" charset="0"/>
              <a:buNone/>
              <a:defRPr/>
            </a:pPr>
            <a:r>
              <a:rPr lang="en-US" sz="2900" dirty="0" smtClean="0">
                <a:solidFill>
                  <a:srgbClr val="002060"/>
                </a:solidFill>
              </a:rPr>
              <a:t>What are the Classroom Diagnostic Tools?</a:t>
            </a:r>
          </a:p>
          <a:p>
            <a:pPr eaLnBrk="1" fontAlgn="auto" hangingPunct="1">
              <a:spcAft>
                <a:spcPts val="0"/>
              </a:spcAft>
              <a:buFont typeface="Arial" pitchFamily="34" charset="0"/>
              <a:buNone/>
              <a:defRPr/>
            </a:pPr>
            <a:endParaRPr lang="en-US" sz="2900" dirty="0" smtClean="0"/>
          </a:p>
          <a:p>
            <a:pPr marL="342900" lvl="1" indent="0" eaLnBrk="1" fontAlgn="auto" hangingPunct="1">
              <a:spcAft>
                <a:spcPts val="0"/>
              </a:spcAft>
              <a:buFont typeface="Arial" pitchFamily="34" charset="0"/>
              <a:buNone/>
              <a:defRPr/>
            </a:pPr>
            <a:r>
              <a:rPr lang="en-US" dirty="0" smtClean="0"/>
              <a:t>The Pennsylvania Classroom Diagnostic Tools (CDT) is a set of </a:t>
            </a:r>
            <a:r>
              <a:rPr lang="en-US" dirty="0" smtClean="0">
                <a:solidFill>
                  <a:srgbClr val="FF0000"/>
                </a:solidFill>
              </a:rPr>
              <a:t>online tools </a:t>
            </a:r>
            <a:r>
              <a:rPr lang="en-US" dirty="0" smtClean="0"/>
              <a:t>designed to </a:t>
            </a:r>
            <a:r>
              <a:rPr lang="en-US" dirty="0" smtClean="0">
                <a:solidFill>
                  <a:srgbClr val="FF0000"/>
                </a:solidFill>
              </a:rPr>
              <a:t>provide diagnostic information </a:t>
            </a:r>
            <a:r>
              <a:rPr lang="en-US" dirty="0" smtClean="0"/>
              <a:t>in order to </a:t>
            </a:r>
            <a:r>
              <a:rPr lang="en-US" dirty="0" smtClean="0">
                <a:solidFill>
                  <a:srgbClr val="FF0000"/>
                </a:solidFill>
              </a:rPr>
              <a:t>guide instruction </a:t>
            </a:r>
            <a:r>
              <a:rPr lang="en-US" dirty="0" smtClean="0"/>
              <a:t>and </a:t>
            </a:r>
            <a:r>
              <a:rPr lang="en-US" dirty="0" smtClean="0">
                <a:solidFill>
                  <a:srgbClr val="FF0000"/>
                </a:solidFill>
              </a:rPr>
              <a:t>provide support to students and teachers.</a:t>
            </a:r>
            <a:r>
              <a:rPr lang="en-US" dirty="0" smtClean="0"/>
              <a:t> These tools (available at no cost to districts) are fully </a:t>
            </a:r>
            <a:r>
              <a:rPr lang="en-US" dirty="0" smtClean="0">
                <a:solidFill>
                  <a:srgbClr val="FF0000"/>
                </a:solidFill>
              </a:rPr>
              <a:t>integrated and aligned with the  Standards Aligned System (SAS)</a:t>
            </a:r>
            <a:r>
              <a:rPr lang="en-US" dirty="0" smtClean="0"/>
              <a:t> and will assist educators in identifying students’ </a:t>
            </a:r>
            <a:r>
              <a:rPr lang="en-US" dirty="0" smtClean="0">
                <a:solidFill>
                  <a:srgbClr val="FF0000"/>
                </a:solidFill>
              </a:rPr>
              <a:t>academic strengths and areas of need</a:t>
            </a:r>
            <a:r>
              <a:rPr lang="en-US" dirty="0" smtClean="0"/>
              <a:t>, </a:t>
            </a:r>
            <a:r>
              <a:rPr lang="en-US" dirty="0" smtClean="0">
                <a:solidFill>
                  <a:srgbClr val="FF0000"/>
                </a:solidFill>
              </a:rPr>
              <a:t>providing links </a:t>
            </a:r>
            <a:r>
              <a:rPr lang="en-US" dirty="0" smtClean="0"/>
              <a:t>to classroom resources. </a:t>
            </a:r>
          </a:p>
          <a:p>
            <a:pPr eaLnBrk="1" fontAlgn="auto" hangingPunct="1">
              <a:spcAft>
                <a:spcPts val="0"/>
              </a:spcAft>
              <a:buFont typeface="Arial" pitchFamily="34" charset="0"/>
              <a:buNone/>
              <a:defRPr/>
            </a:pPr>
            <a:endParaRPr lang="en-US" sz="2400" b="1" dirty="0" smtClean="0"/>
          </a:p>
          <a:p>
            <a:pPr eaLnBrk="1" fontAlgn="auto" hangingPunct="1">
              <a:spcAft>
                <a:spcPts val="0"/>
              </a:spcAft>
              <a:buFont typeface="Arial" pitchFamily="34" charset="0"/>
              <a:buNone/>
              <a:defRPr/>
            </a:pPr>
            <a:endParaRPr lang="en-US" sz="2400" b="1" dirty="0" smtClean="0"/>
          </a:p>
          <a:p>
            <a:pPr eaLnBrk="1" fontAlgn="auto" hangingPunct="1">
              <a:spcAft>
                <a:spcPts val="0"/>
              </a:spcAft>
              <a:defRPr/>
            </a:pPr>
            <a:endParaRPr lang="en-US" sz="1800" dirty="0"/>
          </a:p>
        </p:txBody>
      </p:sp>
      <p:sp>
        <p:nvSpPr>
          <p:cNvPr id="4" name="Slide Number Placeholder 3"/>
          <p:cNvSpPr>
            <a:spLocks noGrp="1"/>
          </p:cNvSpPr>
          <p:nvPr>
            <p:ph type="sldNum" sz="quarter" idx="12"/>
          </p:nvPr>
        </p:nvSpPr>
        <p:spPr/>
        <p:txBody>
          <a:bodyPr/>
          <a:lstStyle/>
          <a:p>
            <a:pPr>
              <a:defRPr/>
            </a:pPr>
            <a:fld id="{398FAD5A-C80C-454C-8266-1FD6990C4534}" type="slidenum">
              <a:rPr lang="en-US" smtClean="0"/>
              <a:pPr>
                <a:defRPr/>
              </a:pPr>
              <a:t>9</a:t>
            </a:fld>
            <a:endParaRPr lang="en-US" dirty="0"/>
          </a:p>
        </p:txBody>
      </p:sp>
      <p:sp>
        <p:nvSpPr>
          <p:cNvPr id="5" name="Date Placeholder 4"/>
          <p:cNvSpPr>
            <a:spLocks noGrp="1"/>
          </p:cNvSpPr>
          <p:nvPr>
            <p:ph type="dt" sz="quarter" idx="10"/>
          </p:nvPr>
        </p:nvSpPr>
        <p:spPr/>
        <p:txBody>
          <a:bodyPr/>
          <a:lstStyle/>
          <a:p>
            <a:pPr>
              <a:defRPr/>
            </a:pPr>
            <a:fld id="{9AEAA79A-3B10-412E-8140-768D87F1D117}" type="datetime1">
              <a:rPr lang="en-US"/>
              <a:pPr>
                <a:defRPr/>
              </a:pPr>
              <a:t>9/16/2012</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2251</Words>
  <Application>Microsoft Office PowerPoint</Application>
  <PresentationFormat>On-screen Show (4:3)</PresentationFormat>
  <Paragraphs>444</Paragraphs>
  <Slides>44</Slides>
  <Notes>44</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PowerPoint Presentation</vt:lpstr>
      <vt:lpstr>     Resources:   KeyLearning.Wikispaces.com</vt:lpstr>
      <vt:lpstr>     Guiding Question:   What types of assessments do we use in our school?  Why?</vt:lpstr>
      <vt:lpstr>Objectives:</vt:lpstr>
      <vt:lpstr> Agenda</vt:lpstr>
      <vt:lpstr> CDT Overview</vt:lpstr>
      <vt:lpstr> CDT Overview</vt:lpstr>
      <vt:lpstr>CDT Overview </vt:lpstr>
      <vt:lpstr>CDT Overview </vt:lpstr>
      <vt:lpstr>CDT Overview What are the Classroom Diagnostic Tools?   </vt:lpstr>
      <vt:lpstr>Implementation Plan</vt:lpstr>
      <vt:lpstr>Implementation Plan STEP 1   Contact PA Customer Service for initial system setup</vt:lpstr>
      <vt:lpstr>Implementation Plan STEP 2  Complete the eDIRECT user setup process</vt:lpstr>
      <vt:lpstr>Implementation Plan STEP 3   Complete PA Online Assessment software installation</vt:lpstr>
      <vt:lpstr>Implementation Plan STEP 4  Complete the Test Setup process</vt:lpstr>
      <vt:lpstr>Implementation Plan STEP 5  Administer the Online Tutorials</vt:lpstr>
      <vt:lpstr>Implementation Plan STEP 5  Administer the Online Tutorials</vt:lpstr>
      <vt:lpstr>Implementation Plan STEP 5  Administer the Online Tutorials</vt:lpstr>
      <vt:lpstr>Implementation Plan STEP 6  Administer the Online Tools Training </vt:lpstr>
      <vt:lpstr>Implementation Plan STEP 6  Administer the Online Tools Training </vt:lpstr>
      <vt:lpstr>Implementation Plan STEP 7  Administer the CDT</vt:lpstr>
      <vt:lpstr>Implementation Plan STEP 8  Access real-time reports via eDIRECT</vt:lpstr>
      <vt:lpstr>Implementation Plan STEP 9  Determine instructional plan for student(s)</vt:lpstr>
      <vt:lpstr>Overview:  “Interactive Reporting Tools”</vt:lpstr>
      <vt:lpstr>Group Diagnostic Map – Algebra I</vt:lpstr>
      <vt:lpstr>Group Diagnostic Map Single Diagnostic Category</vt:lpstr>
      <vt:lpstr>Student Diagnostic Map</vt:lpstr>
      <vt:lpstr>Learning Progressions</vt:lpstr>
      <vt:lpstr>Learning Progression Map</vt:lpstr>
      <vt:lpstr>Live Demonstration:  “Navigating the Interactive Reporting Tools”</vt:lpstr>
      <vt:lpstr>Search the Profile!</vt:lpstr>
      <vt:lpstr>Search the Profile!</vt:lpstr>
      <vt:lpstr>Interactive Reports</vt:lpstr>
      <vt:lpstr>Interactive Reports</vt:lpstr>
      <vt:lpstr>Recommendations for  One-to-One Conferencing </vt:lpstr>
      <vt:lpstr>Recommendations for  One-to-One Conferencing </vt:lpstr>
      <vt:lpstr>     Brainstorm Activity:   What are the benefits of the Classroom Diagnostic Tools for teachers, students, and parents/guardians?</vt:lpstr>
      <vt:lpstr>Why should the Classroom Diagnostic Tools be used?   </vt:lpstr>
      <vt:lpstr>Why should the Classroom Diagnostic Tools be used?   </vt:lpstr>
      <vt:lpstr>Why should the Classroom Diagnostic Tools be used?   </vt:lpstr>
      <vt:lpstr>Who are the target students/groups?   </vt:lpstr>
      <vt:lpstr>How often should the Classroom Diagnostic Tools be administered?  </vt:lpstr>
      <vt:lpstr>Roles and Responsibilities</vt:lpstr>
      <vt:lpstr> Two Stars and a Wish  Exit Ticket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2012-05-09T17:27:45Z</dcterms:created>
  <dcterms:modified xsi:type="dcterms:W3CDTF">2012-09-17T01:26:19Z</dcterms:modified>
</cp:coreProperties>
</file>